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B96EB-4ECB-4545-B6B4-C024298A82E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EB6D6-0FDD-4D0E-BC39-08A754A7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7F06-3FB6-4C94-9072-887FD6D30E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5767137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000"/>
            <a:ext cx="5763126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9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4" y="252000"/>
            <a:ext cx="9650216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46800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600" y="990000"/>
            <a:ext cx="68724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3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1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over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ctiveNavigation_ononelines_cmyk_rev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1" y="337599"/>
            <a:ext cx="4574185" cy="399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48" y="2069431"/>
            <a:ext cx="10494000" cy="2475233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648" y="4591940"/>
            <a:ext cx="10494000" cy="909804"/>
          </a:xfrm>
          <a:noFill/>
        </p:spPr>
        <p:txBody>
          <a:bodyPr/>
          <a:lstStyle>
            <a:lvl1pPr marL="0" indent="0" algn="l">
              <a:buNone/>
              <a:defRPr sz="2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47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403594" y="47625"/>
            <a:ext cx="1140903" cy="984408"/>
            <a:chOff x="10100345" y="1488847"/>
            <a:chExt cx="1140903" cy="98440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10100345" y="1488847"/>
              <a:ext cx="1140903" cy="984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0100345" y="1688913"/>
              <a:ext cx="1136695" cy="740148"/>
              <a:chOff x="7510860" y="1640774"/>
              <a:chExt cx="1136695" cy="740148"/>
            </a:xfrm>
          </p:grpSpPr>
          <p:sp>
            <p:nvSpPr>
              <p:cNvPr id="8" name="TextBox 6"/>
              <p:cNvSpPr txBox="1"/>
              <p:nvPr userDrawn="1"/>
            </p:nvSpPr>
            <p:spPr>
              <a:xfrm>
                <a:off x="7510860" y="2103923"/>
                <a:ext cx="1136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/>
                  <a:t>AN Admin</a:t>
                </a:r>
                <a:endParaRPr lang="en-US" sz="12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63207" y="1640774"/>
                <a:ext cx="432000" cy="520225"/>
              </a:xfrm>
              <a:prstGeom prst="rect">
                <a:avLst/>
              </a:prstGeom>
            </p:spPr>
          </p:pic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48000" cy="63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989815"/>
            <a:ext cx="11682663" cy="518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367386" y="320188"/>
            <a:ext cx="497741" cy="497741"/>
            <a:chOff x="2789238" y="-1092867"/>
            <a:chExt cx="914400" cy="914400"/>
          </a:xfrm>
        </p:grpSpPr>
        <p:pic>
          <p:nvPicPr>
            <p:cNvPr id="19" name="Picture 2" descr="http://actbtn.buco3.com/1/houseparty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8" b="8214"/>
            <a:stretch/>
          </p:blipFill>
          <p:spPr bwMode="auto">
            <a:xfrm>
              <a:off x="2803525" y="-1076325"/>
              <a:ext cx="900113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10" action="ppaction://hlinksldjump"/>
            </p:cNvPr>
            <p:cNvSpPr/>
            <p:nvPr userDrawn="1"/>
          </p:nvSpPr>
          <p:spPr>
            <a:xfrm>
              <a:off x="2789238" y="-1092867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ppt-stri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090"/>
            <a:ext cx="12192000" cy="509910"/>
          </a:xfrm>
          <a:prstGeom prst="rect">
            <a:avLst/>
          </a:prstGeom>
        </p:spPr>
      </p:pic>
      <p:pic>
        <p:nvPicPr>
          <p:cNvPr id="15" name="Picture 14" descr="ActiveNavigation_ononelines_cmyk_rev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498581"/>
            <a:ext cx="2393719" cy="208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72877" y="6135669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 Center Release</a:t>
            </a:r>
            <a:r>
              <a:rPr lang="en-US" sz="1000" baseline="0" dirty="0"/>
              <a:t> 4.4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025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4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Creating Custom Metadata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Creating Calculated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4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MD1 Create a Field for Extraction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Go to Metadata &gt; Calculated Fields</a:t>
            </a:r>
          </a:p>
          <a:p>
            <a:r>
              <a:rPr lang="en-GB" dirty="0"/>
              <a:t>Click Add Calculated Field</a:t>
            </a:r>
          </a:p>
          <a:p>
            <a:r>
              <a:rPr lang="en-GB" dirty="0"/>
              <a:t>Enter a name for the calculated field</a:t>
            </a:r>
          </a:p>
          <a:p>
            <a:r>
              <a:rPr lang="en-GB" dirty="0"/>
              <a:t>Select Best matching rule field type</a:t>
            </a:r>
          </a:p>
          <a:p>
            <a:r>
              <a:rPr lang="en-GB" dirty="0"/>
              <a:t>Apply checkbox options</a:t>
            </a:r>
          </a:p>
          <a:p>
            <a:pPr lvl="1"/>
            <a:r>
              <a:rPr lang="en-GB" dirty="0"/>
              <a:t>Check Available for classification</a:t>
            </a:r>
          </a:p>
          <a:p>
            <a:pPr lvl="1"/>
            <a:r>
              <a:rPr lang="en-GB" dirty="0"/>
              <a:t>Check Available for reporting</a:t>
            </a:r>
          </a:p>
          <a:p>
            <a:pPr lvl="1"/>
            <a:r>
              <a:rPr lang="en-GB" dirty="0"/>
              <a:t>Uncheck Available for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Add extraction rules</a:t>
            </a:r>
          </a:p>
          <a:p>
            <a:pPr lvl="1"/>
            <a:r>
              <a:rPr lang="en-GB" dirty="0"/>
              <a:t>Select rules from the Available Rules list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Click  to add the rules to Selected Rules</a:t>
            </a:r>
          </a:p>
          <a:p>
            <a:r>
              <a:rPr lang="en-GB" dirty="0"/>
              <a:t>Choose a Match Strategy</a:t>
            </a:r>
          </a:p>
          <a:p>
            <a:pPr lvl="1"/>
            <a:r>
              <a:rPr lang="en-GB" dirty="0"/>
              <a:t>Select First Values</a:t>
            </a:r>
          </a:p>
          <a:p>
            <a:pPr lvl="1"/>
            <a:r>
              <a:rPr lang="en-GB" dirty="0"/>
              <a:t>Enter the number of values to be stored</a:t>
            </a:r>
          </a:p>
          <a:p>
            <a:r>
              <a:rPr lang="en-GB" dirty="0"/>
              <a:t>Click Save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0733" y="2863071"/>
            <a:ext cx="1811867" cy="19290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90733" y="2456671"/>
            <a:ext cx="2616200" cy="2018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90733" y="1745471"/>
            <a:ext cx="1811867" cy="6505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90732" y="5381629"/>
            <a:ext cx="3208867" cy="2995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6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MD2 Deploy a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Open Discovery </a:t>
            </a:r>
            <a:r>
              <a:rPr lang="en-GB" dirty="0" err="1"/>
              <a:t>Center</a:t>
            </a:r>
            <a:r>
              <a:rPr lang="en-GB" dirty="0"/>
              <a:t> and click Metadata &gt; Calculated Fields</a:t>
            </a:r>
          </a:p>
          <a:p>
            <a:r>
              <a:rPr lang="en-GB" dirty="0"/>
              <a:t>Click Add Calculated Field</a:t>
            </a:r>
          </a:p>
          <a:p>
            <a:pPr lvl="1"/>
            <a:r>
              <a:rPr lang="en-GB" dirty="0"/>
              <a:t>Enter a field name</a:t>
            </a:r>
          </a:p>
          <a:p>
            <a:pPr lvl="1"/>
            <a:r>
              <a:rPr lang="en-GB" dirty="0"/>
              <a:t>Choose the field Type All values classification</a:t>
            </a:r>
          </a:p>
          <a:p>
            <a:pPr lvl="1"/>
            <a:r>
              <a:rPr lang="en-GB" dirty="0"/>
              <a:t>Select the Available for reporting checkbox</a:t>
            </a:r>
          </a:p>
          <a:p>
            <a:pPr lvl="1"/>
            <a:r>
              <a:rPr lang="en-GB" dirty="0"/>
              <a:t>Select the required classification from the Classifications Settings</a:t>
            </a:r>
          </a:p>
          <a:p>
            <a:r>
              <a:rPr lang="en-GB" dirty="0"/>
              <a:t>Click Save</a:t>
            </a:r>
          </a:p>
          <a:p>
            <a:r>
              <a:rPr lang="en-GB" dirty="0"/>
              <a:t>Add the new calculated field to an index configuration (see MD1)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184" y="1755855"/>
            <a:ext cx="1757616" cy="6571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94183" y="2845709"/>
            <a:ext cx="2172483" cy="16331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94182" y="2413001"/>
            <a:ext cx="3882751" cy="253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1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AC4 Set Up a </a:t>
            </a:r>
            <a:r>
              <a:rPr lang="en-GB" dirty="0" err="1"/>
              <a:t>Markup</a:t>
            </a:r>
            <a:r>
              <a:rPr lang="en-GB" dirty="0"/>
              <a:t>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Metadata &gt; Calculated fields</a:t>
            </a:r>
          </a:p>
          <a:p>
            <a:r>
              <a:rPr lang="en-GB" dirty="0"/>
              <a:t>Click Add Calculated Field</a:t>
            </a:r>
          </a:p>
          <a:p>
            <a:r>
              <a:rPr lang="en-GB" dirty="0"/>
              <a:t>Give the field a meaningful name</a:t>
            </a:r>
          </a:p>
          <a:p>
            <a:r>
              <a:rPr lang="en-GB" dirty="0"/>
              <a:t>Click on the Type dropdown and select Manual </a:t>
            </a:r>
            <a:r>
              <a:rPr lang="en-GB" dirty="0" err="1"/>
              <a:t>Markup</a:t>
            </a:r>
            <a:endParaRPr lang="en-GB" dirty="0"/>
          </a:p>
          <a:p>
            <a:r>
              <a:rPr lang="en-GB" dirty="0"/>
              <a:t>Select Restrict to fixed choices</a:t>
            </a:r>
          </a:p>
          <a:p>
            <a:r>
              <a:rPr lang="en-GB" dirty="0"/>
              <a:t>Enter the first </a:t>
            </a:r>
            <a:r>
              <a:rPr lang="en-GB" dirty="0" err="1"/>
              <a:t>markup</a:t>
            </a:r>
            <a:r>
              <a:rPr lang="en-GB" dirty="0"/>
              <a:t> value choice</a:t>
            </a:r>
            <a:r>
              <a:rPr lang="en-US" dirty="0"/>
              <a:t> and hit Enter or click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dirty="0"/>
              <a:t> icon</a:t>
            </a:r>
          </a:p>
          <a:p>
            <a:r>
              <a:rPr lang="en-GB" dirty="0"/>
              <a:t>Add additional choices as needed</a:t>
            </a:r>
          </a:p>
          <a:p>
            <a:r>
              <a:rPr lang="en-GB" dirty="0"/>
              <a:t>Choices can be edited as needed</a:t>
            </a:r>
          </a:p>
          <a:p>
            <a:r>
              <a:rPr lang="en-GB" dirty="0"/>
              <a:t>Click Save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042971"/>
            <a:ext cx="6872288" cy="5081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78706" y="2743200"/>
            <a:ext cx="1461247" cy="5199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78706" y="3474314"/>
            <a:ext cx="1846729" cy="8466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8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Understanding Metadata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collects a wide range of metadata</a:t>
            </a:r>
          </a:p>
          <a:p>
            <a:pPr lvl="1"/>
            <a:r>
              <a:rPr lang="en-GB" dirty="0"/>
              <a:t>Basic metadata comes from the properties of a file</a:t>
            </a:r>
          </a:p>
          <a:p>
            <a:pPr lvl="1"/>
            <a:r>
              <a:rPr lang="en-GB" dirty="0"/>
              <a:t>Extraction rules collect metadata from text contents and other sources</a:t>
            </a:r>
          </a:p>
          <a:p>
            <a:r>
              <a:rPr lang="en-GB" dirty="0"/>
              <a:t>Calculated fields are used to collect metadata and tag files for practical uses such as</a:t>
            </a:r>
          </a:p>
          <a:p>
            <a:pPr lvl="1"/>
            <a:r>
              <a:rPr lang="en-GB" dirty="0"/>
              <a:t>Identifying files for cleansing</a:t>
            </a:r>
          </a:p>
          <a:p>
            <a:pPr lvl="1"/>
            <a:r>
              <a:rPr lang="en-GB" dirty="0"/>
              <a:t>Matching files against records classes</a:t>
            </a:r>
          </a:p>
          <a:p>
            <a:pPr lvl="1"/>
            <a:r>
              <a:rPr lang="en-GB" dirty="0"/>
              <a:t>Highlighting files with potentially sensitive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4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MD1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Metadata</a:t>
            </a:r>
          </a:p>
          <a:p>
            <a:pPr lvl="1"/>
            <a:r>
              <a:rPr lang="en-GB" dirty="0"/>
              <a:t>Labels which describe the contents, value, purpose and other attributes of a file</a:t>
            </a:r>
          </a:p>
          <a:p>
            <a:pPr lvl="1"/>
            <a:r>
              <a:rPr lang="en-GB" dirty="0"/>
              <a:t>Metadata is added to electronic content as tags to support its management, protection, use or exploitation</a:t>
            </a:r>
          </a:p>
          <a:p>
            <a:r>
              <a:rPr lang="en-GB" dirty="0"/>
              <a:t>Calculated fields</a:t>
            </a:r>
          </a:p>
          <a:p>
            <a:pPr lvl="1"/>
            <a:r>
              <a:rPr lang="en-GB" dirty="0"/>
              <a:t>Discovery </a:t>
            </a:r>
            <a:r>
              <a:rPr lang="en-GB" dirty="0" err="1"/>
              <a:t>Center</a:t>
            </a:r>
            <a:r>
              <a:rPr lang="en-GB" dirty="0"/>
              <a:t> extracts and stores metadata in calculated fields</a:t>
            </a:r>
          </a:p>
          <a:p>
            <a:pPr lvl="1"/>
            <a:r>
              <a:rPr lang="en-GB" dirty="0"/>
              <a:t>Each calculated field is named to match a metadata attribute</a:t>
            </a:r>
          </a:p>
          <a:p>
            <a:pPr lvl="1"/>
            <a:r>
              <a:rPr lang="en-GB" dirty="0"/>
              <a:t>Fields may be used to report on content or tag file migrated to a suitable repository</a:t>
            </a:r>
          </a:p>
          <a:p>
            <a:r>
              <a:rPr lang="en-GB" dirty="0"/>
              <a:t>Extraction rules</a:t>
            </a:r>
          </a:p>
          <a:p>
            <a:pPr lvl="1"/>
            <a:r>
              <a:rPr lang="en-GB" dirty="0"/>
              <a:t>Extraction rules define how Discovery </a:t>
            </a:r>
            <a:r>
              <a:rPr lang="en-GB" dirty="0" err="1"/>
              <a:t>Center</a:t>
            </a:r>
            <a:r>
              <a:rPr lang="en-GB" dirty="0"/>
              <a:t> extracts metadata values from a file or repository</a:t>
            </a:r>
          </a:p>
          <a:p>
            <a:pPr lvl="1"/>
            <a:r>
              <a:rPr lang="en-GB" dirty="0"/>
              <a:t>The results from extraction rules are written into calculated fields for storage and re-use</a:t>
            </a:r>
          </a:p>
        </p:txBody>
      </p:sp>
    </p:spTree>
    <p:extLst>
      <p:ext uri="{BB962C8B-B14F-4D97-AF65-F5344CB8AC3E}">
        <p14:creationId xmlns:p14="http://schemas.microsoft.com/office/powerpoint/2010/main" val="340084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MD1 Key Concepts: Rules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Extraction rules extract values from files</a:t>
            </a:r>
          </a:p>
          <a:p>
            <a:pPr lvl="1"/>
            <a:r>
              <a:rPr lang="en-GB" dirty="0"/>
              <a:t>Five rule types provide strategies for identifying characteristics of files</a:t>
            </a:r>
          </a:p>
          <a:p>
            <a:pPr lvl="1"/>
            <a:r>
              <a:rPr lang="en-GB" dirty="0"/>
              <a:t>Rules are configured prior to indexing</a:t>
            </a:r>
          </a:p>
          <a:p>
            <a:pPr lvl="1"/>
            <a:r>
              <a:rPr lang="en-GB" dirty="0"/>
              <a:t>Extraction rules populate calculated fields with one or more metadata values</a:t>
            </a:r>
          </a:p>
          <a:p>
            <a:r>
              <a:rPr lang="en-GB" dirty="0"/>
              <a:t>Calculated fields</a:t>
            </a:r>
          </a:p>
          <a:p>
            <a:pPr lvl="1"/>
            <a:r>
              <a:rPr lang="en-GB" dirty="0"/>
              <a:t>Store the values gathered by extraction rules for later use</a:t>
            </a:r>
          </a:p>
          <a:p>
            <a:pPr lvl="1"/>
            <a:r>
              <a:rPr lang="en-GB" dirty="0"/>
              <a:t>Calculated fields are for reporting or as metadata to support migration</a:t>
            </a:r>
          </a:p>
          <a:p>
            <a:r>
              <a:rPr lang="en-GB" dirty="0"/>
              <a:t>Index configurations</a:t>
            </a:r>
          </a:p>
          <a:p>
            <a:pPr lvl="1"/>
            <a:r>
              <a:rPr lang="en-GB" dirty="0"/>
              <a:t>Re-usable configurations control how indexes behave and what fields to apply</a:t>
            </a:r>
          </a:p>
          <a:p>
            <a:pPr lvl="1"/>
            <a:r>
              <a:rPr lang="en-GB" dirty="0"/>
              <a:t>Calculated fields are added to index configurations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9820914" y="989815"/>
            <a:ext cx="1219200" cy="39624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Start</a:t>
            </a:r>
            <a:endParaRPr lang="en-US" sz="1600" dirty="0"/>
          </a:p>
        </p:txBody>
      </p:sp>
      <p:sp>
        <p:nvSpPr>
          <p:cNvPr id="9" name="Flowchart: Process 8"/>
          <p:cNvSpPr/>
          <p:nvPr/>
        </p:nvSpPr>
        <p:spPr>
          <a:xfrm>
            <a:off x="9820914" y="1605557"/>
            <a:ext cx="1219200" cy="78232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Extraction Rule(s)</a:t>
            </a:r>
            <a:endParaRPr lang="en-US" sz="1600" dirty="0"/>
          </a:p>
        </p:txBody>
      </p:sp>
      <p:sp>
        <p:nvSpPr>
          <p:cNvPr id="10" name="Flowchart: Process 9"/>
          <p:cNvSpPr/>
          <p:nvPr/>
        </p:nvSpPr>
        <p:spPr>
          <a:xfrm>
            <a:off x="9820914" y="2607576"/>
            <a:ext cx="1219200" cy="78232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Calculated Field</a:t>
            </a:r>
            <a:endParaRPr lang="en-US" sz="1600" dirty="0"/>
          </a:p>
        </p:txBody>
      </p:sp>
      <p:sp>
        <p:nvSpPr>
          <p:cNvPr id="11" name="Flowchart: Process 10"/>
          <p:cNvSpPr/>
          <p:nvPr/>
        </p:nvSpPr>
        <p:spPr>
          <a:xfrm>
            <a:off x="9820914" y="3609595"/>
            <a:ext cx="1219200" cy="78232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/>
              <a:t>Index Configuration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10430514" y="1386055"/>
            <a:ext cx="0" cy="219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>
            <a:off x="10430514" y="2387877"/>
            <a:ext cx="0" cy="21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>
            <a:off x="10430514" y="3389896"/>
            <a:ext cx="0" cy="21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Terminator 14"/>
          <p:cNvSpPr/>
          <p:nvPr/>
        </p:nvSpPr>
        <p:spPr>
          <a:xfrm>
            <a:off x="9820914" y="5613633"/>
            <a:ext cx="1219200" cy="396240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Finish</a:t>
            </a:r>
            <a:endParaRPr lang="en-US" sz="1600" dirty="0"/>
          </a:p>
        </p:txBody>
      </p:sp>
      <p:sp>
        <p:nvSpPr>
          <p:cNvPr id="21" name="Flowchart: Process 20"/>
          <p:cNvSpPr/>
          <p:nvPr/>
        </p:nvSpPr>
        <p:spPr>
          <a:xfrm>
            <a:off x="9820914" y="4611614"/>
            <a:ext cx="1219200" cy="78232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Index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1" idx="2"/>
            <a:endCxn id="15" idx="0"/>
          </p:cNvCxnSpPr>
          <p:nvPr/>
        </p:nvCxnSpPr>
        <p:spPr>
          <a:xfrm>
            <a:off x="10430514" y="5393934"/>
            <a:ext cx="0" cy="21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21" idx="0"/>
          </p:cNvCxnSpPr>
          <p:nvPr/>
        </p:nvCxnSpPr>
        <p:spPr>
          <a:xfrm>
            <a:off x="10430514" y="4391915"/>
            <a:ext cx="0" cy="21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4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MD1 Key Concepts: Extraction Rule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Keyword match</a:t>
            </a:r>
          </a:p>
          <a:p>
            <a:pPr lvl="1"/>
            <a:r>
              <a:rPr lang="en-GB" dirty="0"/>
              <a:t>Find words within file text contents</a:t>
            </a:r>
          </a:p>
          <a:p>
            <a:r>
              <a:rPr lang="en-GB" b="1" dirty="0"/>
              <a:t>Content pattern match</a:t>
            </a:r>
          </a:p>
          <a:p>
            <a:pPr lvl="1"/>
            <a:r>
              <a:rPr lang="en-GB" dirty="0"/>
              <a:t>Find precise patterns of characters in file text contents</a:t>
            </a:r>
          </a:p>
          <a:p>
            <a:r>
              <a:rPr lang="en-GB" b="1" dirty="0"/>
              <a:t>File path pattern match</a:t>
            </a:r>
          </a:p>
          <a:p>
            <a:pPr lvl="1"/>
            <a:r>
              <a:rPr lang="en-GB" dirty="0"/>
              <a:t>Finds precise patterns of characters in file path text</a:t>
            </a:r>
          </a:p>
          <a:p>
            <a:r>
              <a:rPr lang="en-GB" b="1" dirty="0"/>
              <a:t>Embedded file properties</a:t>
            </a:r>
          </a:p>
          <a:p>
            <a:pPr lvl="1"/>
            <a:r>
              <a:rPr lang="en-GB" dirty="0"/>
              <a:t>Extracts metadata embedded in file headers</a:t>
            </a:r>
          </a:p>
          <a:p>
            <a:pPr lvl="1"/>
            <a:r>
              <a:rPr lang="en-GB" dirty="0"/>
              <a:t>Includes Microsoft Office and JPEG EXIF properties</a:t>
            </a:r>
          </a:p>
          <a:p>
            <a:r>
              <a:rPr lang="en-GB" b="1" dirty="0"/>
              <a:t>Repository property</a:t>
            </a:r>
          </a:p>
          <a:p>
            <a:pPr lvl="1"/>
            <a:r>
              <a:rPr lang="en-GB" dirty="0"/>
              <a:t>Captures values from metadata in a repository such as SharePoint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22095" y="1114845"/>
            <a:ext cx="2433935" cy="1167929"/>
            <a:chOff x="5892800" y="1142971"/>
            <a:chExt cx="2433935" cy="11679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4958"/>
            <a:stretch/>
          </p:blipFill>
          <p:spPr>
            <a:xfrm>
              <a:off x="5892800" y="1142971"/>
              <a:ext cx="2370667" cy="11679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476066" y="1445605"/>
              <a:ext cx="850669" cy="19692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6616699" y="1932371"/>
              <a:ext cx="965201" cy="364067"/>
            </a:xfrm>
            <a:prstGeom prst="wedgeRoundRectCallout">
              <a:avLst>
                <a:gd name="adj1" fmla="val 47588"/>
                <a:gd name="adj2" fmla="val -12122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Keyword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38091" y="1114845"/>
            <a:ext cx="3116554" cy="1231159"/>
            <a:chOff x="8262646" y="1791042"/>
            <a:chExt cx="3116554" cy="12311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3645" y="1791042"/>
              <a:ext cx="2105555" cy="10397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092266" y="2336301"/>
              <a:ext cx="812801" cy="18676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8262646" y="2658134"/>
              <a:ext cx="1413934" cy="364067"/>
            </a:xfrm>
            <a:prstGeom prst="wedgeRoundRectCallout">
              <a:avLst>
                <a:gd name="adj1" fmla="val 74145"/>
                <a:gd name="adj2" fmla="val -116570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Content pattern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8653" y="2891799"/>
            <a:ext cx="4489451" cy="781050"/>
            <a:chOff x="5475816" y="3344685"/>
            <a:chExt cx="4489451" cy="7810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5816" y="3344685"/>
              <a:ext cx="2962275" cy="7810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112000" y="3706278"/>
              <a:ext cx="939800" cy="2258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9084732" y="3455141"/>
              <a:ext cx="880535" cy="476997"/>
            </a:xfrm>
            <a:prstGeom prst="wedgeRoundRectCallout">
              <a:avLst>
                <a:gd name="adj1" fmla="val -159054"/>
                <a:gd name="adj2" fmla="val 2179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File path pattern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5058" y="3442341"/>
            <a:ext cx="2777597" cy="2293060"/>
            <a:chOff x="9007092" y="3626202"/>
            <a:chExt cx="2777597" cy="22930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7092" y="4172392"/>
              <a:ext cx="2648480" cy="1746870"/>
            </a:xfrm>
            <a:prstGeom prst="rect">
              <a:avLst/>
            </a:prstGeom>
          </p:spPr>
        </p:pic>
        <p:sp>
          <p:nvSpPr>
            <p:cNvPr id="18" name="Rounded Rectangular Callout 17"/>
            <p:cNvSpPr/>
            <p:nvPr/>
          </p:nvSpPr>
          <p:spPr>
            <a:xfrm>
              <a:off x="10565488" y="3626202"/>
              <a:ext cx="1219201" cy="476997"/>
            </a:xfrm>
            <a:prstGeom prst="wedgeRoundRectCallout">
              <a:avLst>
                <a:gd name="adj1" fmla="val -56971"/>
                <a:gd name="adj2" fmla="val 151372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Embedded properties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18653" y="4173411"/>
            <a:ext cx="3276600" cy="1943701"/>
            <a:chOff x="5318653" y="4117374"/>
            <a:chExt cx="3276600" cy="194370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8653" y="4708525"/>
              <a:ext cx="3276600" cy="1352550"/>
            </a:xfrm>
            <a:prstGeom prst="rect">
              <a:avLst/>
            </a:prstGeom>
          </p:spPr>
        </p:pic>
        <p:sp>
          <p:nvSpPr>
            <p:cNvPr id="21" name="Rounded Rectangular Callout 20"/>
            <p:cNvSpPr/>
            <p:nvPr/>
          </p:nvSpPr>
          <p:spPr>
            <a:xfrm>
              <a:off x="6502399" y="4117374"/>
              <a:ext cx="1219201" cy="476997"/>
            </a:xfrm>
            <a:prstGeom prst="wedgeRoundRectCallout">
              <a:avLst>
                <a:gd name="adj1" fmla="val 34696"/>
                <a:gd name="adj2" fmla="val 209947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Repository properties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72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MD1 Exporting and Importing Field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Fields and rules can be passed between Discovery </a:t>
            </a:r>
            <a:r>
              <a:rPr lang="en-GB" dirty="0" err="1"/>
              <a:t>Centers</a:t>
            </a:r>
            <a:r>
              <a:rPr lang="en-GB" dirty="0"/>
              <a:t> using import and export features</a:t>
            </a:r>
          </a:p>
          <a:p>
            <a:r>
              <a:rPr lang="en-GB" dirty="0"/>
              <a:t>Fields are exported with their associated extraction rules</a:t>
            </a:r>
            <a:endParaRPr lang="en-US" dirty="0"/>
          </a:p>
          <a:p>
            <a:r>
              <a:rPr lang="en-GB" dirty="0"/>
              <a:t>Go to Metadata &gt; Calculated Fields</a:t>
            </a:r>
          </a:p>
          <a:p>
            <a:pPr lvl="1"/>
            <a:r>
              <a:rPr lang="en-GB" dirty="0"/>
              <a:t>Use the checkboxes to select fields for export</a:t>
            </a:r>
          </a:p>
          <a:p>
            <a:pPr lvl="1"/>
            <a:r>
              <a:rPr lang="en-GB" dirty="0"/>
              <a:t>Click Export Selected</a:t>
            </a:r>
          </a:p>
          <a:p>
            <a:pPr lvl="1"/>
            <a:r>
              <a:rPr lang="en-GB" dirty="0"/>
              <a:t>An xml file will be saved to the browser download location</a:t>
            </a:r>
          </a:p>
          <a:p>
            <a:pPr lvl="1"/>
            <a:r>
              <a:rPr lang="en-GB" dirty="0"/>
              <a:t>It is good practice to rename the file to describe its contained rules</a:t>
            </a:r>
          </a:p>
          <a:p>
            <a:r>
              <a:rPr lang="en-GB" dirty="0"/>
              <a:t>To import, click Import Fields and follow the dialog prompts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5321"/>
            <a:ext cx="6872288" cy="5176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46332" y="1954569"/>
            <a:ext cx="1126068" cy="179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MD1 Create a Keyword Extraction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Metadata &gt; Extraction Rules</a:t>
            </a:r>
          </a:p>
          <a:p>
            <a:r>
              <a:rPr lang="en-GB" dirty="0"/>
              <a:t>Click Add Extraction Rule</a:t>
            </a:r>
          </a:p>
          <a:p>
            <a:pPr lvl="1"/>
            <a:r>
              <a:rPr lang="en-GB" dirty="0"/>
              <a:t>Enter a name for the extraction rule</a:t>
            </a:r>
          </a:p>
          <a:p>
            <a:pPr lvl="1"/>
            <a:r>
              <a:rPr lang="en-GB" dirty="0"/>
              <a:t>Select Keyword match rule type</a:t>
            </a:r>
          </a:p>
          <a:p>
            <a:pPr lvl="1"/>
            <a:r>
              <a:rPr lang="en-GB" dirty="0"/>
              <a:t>Select String data type</a:t>
            </a:r>
          </a:p>
          <a:p>
            <a:r>
              <a:rPr lang="en-GB" dirty="0"/>
              <a:t>Add a preferred term and synonyms</a:t>
            </a:r>
          </a:p>
          <a:p>
            <a:pPr lvl="1"/>
            <a:r>
              <a:rPr lang="en-GB" dirty="0"/>
              <a:t>Enter a keyword in the Preferred Terms text box</a:t>
            </a:r>
          </a:p>
          <a:p>
            <a:pPr lvl="1"/>
            <a:r>
              <a:rPr lang="en-GB" dirty="0"/>
              <a:t>Press Enter or click + to add the term</a:t>
            </a:r>
          </a:p>
          <a:p>
            <a:pPr lvl="1"/>
            <a:r>
              <a:rPr lang="en-GB" dirty="0"/>
              <a:t>Enter a synonym in the Selected Term synonym text box</a:t>
            </a:r>
          </a:p>
          <a:p>
            <a:pPr lvl="1"/>
            <a:r>
              <a:rPr lang="en-GB" dirty="0"/>
              <a:t>Press Enter or click + to add the term</a:t>
            </a:r>
          </a:p>
          <a:p>
            <a:pPr lvl="1"/>
            <a:r>
              <a:rPr lang="en-GB" dirty="0"/>
              <a:t>Repeat until all terms and synonyms are added</a:t>
            </a:r>
          </a:p>
          <a:p>
            <a:r>
              <a:rPr lang="en-GB" dirty="0"/>
              <a:t>Click Save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92333" y="1895301"/>
            <a:ext cx="1828800" cy="957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MD1 Create a Pattern Match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to Metadata &gt; Extraction Rules</a:t>
            </a:r>
          </a:p>
          <a:p>
            <a:r>
              <a:rPr lang="en-GB" dirty="0"/>
              <a:t>Click Add Extraction Rule</a:t>
            </a:r>
          </a:p>
          <a:p>
            <a:r>
              <a:rPr lang="en-GB" dirty="0"/>
              <a:t>Enter a name for the extraction rule</a:t>
            </a:r>
          </a:p>
          <a:p>
            <a:r>
              <a:rPr lang="en-GB" dirty="0"/>
              <a:t>Choose a File Path or Content Pattern Match rule type</a:t>
            </a:r>
          </a:p>
          <a:p>
            <a:r>
              <a:rPr lang="en-GB" dirty="0"/>
              <a:t>Select the String data type</a:t>
            </a:r>
          </a:p>
          <a:p>
            <a:r>
              <a:rPr lang="en-GB" dirty="0"/>
              <a:t>In the Pattern Settings options</a:t>
            </a:r>
          </a:p>
          <a:p>
            <a:pPr lvl="1"/>
            <a:r>
              <a:rPr lang="en-GB" dirty="0"/>
              <a:t>Enter the required regular expression into the Pattern text box</a:t>
            </a:r>
          </a:p>
          <a:p>
            <a:pPr lvl="1"/>
            <a:r>
              <a:rPr lang="en-GB" dirty="0"/>
              <a:t>Ensure the Capturing Group Number is set appropriately</a:t>
            </a:r>
          </a:p>
          <a:p>
            <a:pPr lvl="1"/>
            <a:r>
              <a:rPr lang="en-GB" dirty="0"/>
              <a:t>Set the Case sensitive checkbox as needed</a:t>
            </a:r>
          </a:p>
          <a:p>
            <a:r>
              <a:rPr lang="en-GB" dirty="0"/>
              <a:t>Click Save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994574"/>
            <a:ext cx="6872288" cy="51784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0362" y="1882043"/>
            <a:ext cx="1763838" cy="945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40362" y="2860201"/>
            <a:ext cx="4346171" cy="1136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2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MD1 Create File Property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Go to Metadata &gt; Extraction Rules</a:t>
            </a:r>
          </a:p>
          <a:p>
            <a:r>
              <a:rPr lang="en-GB"/>
              <a:t>Click Add Extraction Rule</a:t>
            </a:r>
          </a:p>
          <a:p>
            <a:r>
              <a:rPr lang="en-GB"/>
              <a:t>Enter a name for the extraction rule</a:t>
            </a:r>
          </a:p>
          <a:p>
            <a:r>
              <a:rPr lang="en-GB"/>
              <a:t>Choose a File property rule type</a:t>
            </a:r>
          </a:p>
          <a:p>
            <a:r>
              <a:rPr lang="en-GB"/>
              <a:t>From the File Property Settings pick the property you wish to capture</a:t>
            </a:r>
          </a:p>
          <a:p>
            <a:r>
              <a:rPr lang="en-GB"/>
              <a:t>Click Save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315655"/>
            <a:ext cx="6872288" cy="4536253"/>
          </a:xfrm>
        </p:spPr>
      </p:pic>
      <p:sp>
        <p:nvSpPr>
          <p:cNvPr id="9" name="Rectangle 8"/>
          <p:cNvSpPr/>
          <p:nvPr/>
        </p:nvSpPr>
        <p:spPr>
          <a:xfrm>
            <a:off x="6022891" y="2943701"/>
            <a:ext cx="2015790" cy="7540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22891" y="3776356"/>
            <a:ext cx="2156467" cy="6248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90352"/>
      </p:ext>
    </p:extLst>
  </p:cSld>
  <p:clrMapOvr>
    <a:masterClrMapping/>
  </p:clrMapOvr>
</p:sld>
</file>

<file path=ppt/theme/theme1.xml><?xml version="1.0" encoding="utf-8"?>
<a:theme xmlns:a="http://schemas.openxmlformats.org/drawingml/2006/main" name="AN Admin">
  <a:themeElements>
    <a:clrScheme name="Active Navigation 2015-16">
      <a:dk1>
        <a:srgbClr val="292929"/>
      </a:dk1>
      <a:lt1>
        <a:sysClr val="window" lastClr="FFFFFF"/>
      </a:lt1>
      <a:dk2>
        <a:srgbClr val="2A3644"/>
      </a:dk2>
      <a:lt2>
        <a:srgbClr val="E7E6E6"/>
      </a:lt2>
      <a:accent1>
        <a:srgbClr val="013D6B"/>
      </a:accent1>
      <a:accent2>
        <a:srgbClr val="BD0C26"/>
      </a:accent2>
      <a:accent3>
        <a:srgbClr val="A5A5A5"/>
      </a:accent3>
      <a:accent4>
        <a:srgbClr val="F9B820"/>
      </a:accent4>
      <a:accent5>
        <a:srgbClr val="8F2F86"/>
      </a:accent5>
      <a:accent6>
        <a:srgbClr val="84B818"/>
      </a:accent6>
      <a:hlink>
        <a:srgbClr val="0563C1"/>
      </a:hlink>
      <a:folHlink>
        <a:srgbClr val="F17527"/>
      </a:folHlink>
    </a:clrScheme>
    <a:fontScheme name="Active Navigation 2013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Navigation 2013 New" id="{8EE7D35F-0C4F-4397-AB02-49C9C6581839}" vid="{4CEB5CC6-8FB8-4E59-B328-A5BFF61F6D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823</Words>
  <Application>Microsoft Office PowerPoint</Application>
  <PresentationFormat>Widescreen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Wingdings</vt:lpstr>
      <vt:lpstr>AN Admin</vt:lpstr>
      <vt:lpstr>Creating Custom Metadata Starter</vt:lpstr>
      <vt:lpstr>Understanding Metadata</vt:lpstr>
      <vt:lpstr>MD1 Terminology</vt:lpstr>
      <vt:lpstr>MD1 Key Concepts: Rules and Fields</vt:lpstr>
      <vt:lpstr>MD1 Key Concepts: Extraction Rule Types</vt:lpstr>
      <vt:lpstr>MD1 Exporting and Importing Field and Rules</vt:lpstr>
      <vt:lpstr>MD1 Create a Keyword Extraction Rule</vt:lpstr>
      <vt:lpstr>MD1 Create a Pattern Match Rule</vt:lpstr>
      <vt:lpstr>MD1 Create File Property Rule</vt:lpstr>
      <vt:lpstr>MD1 Create a Field for Extraction Rules</vt:lpstr>
      <vt:lpstr>MD2 Deploy a Classification</vt:lpstr>
      <vt:lpstr>AC4 Set Up a Markup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Custom Metadata Starter</dc:title>
  <dc:creator>Rich Hale</dc:creator>
  <cp:lastModifiedBy>Rich Hale</cp:lastModifiedBy>
  <cp:revision>2</cp:revision>
  <dcterms:created xsi:type="dcterms:W3CDTF">2017-08-21T20:58:08Z</dcterms:created>
  <dcterms:modified xsi:type="dcterms:W3CDTF">2017-08-21T20:58:09Z</dcterms:modified>
</cp:coreProperties>
</file>