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44EAB-5FDE-4B8C-A8A0-1E0A02404A8B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3AA20-CC40-494A-870A-71DD78262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6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07F06-3FB6-4C94-9072-887FD6D30E9B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636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cover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649" y="2069431"/>
            <a:ext cx="10494880" cy="2475233"/>
          </a:xfrm>
          <a:noFill/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649" y="4591940"/>
            <a:ext cx="10494880" cy="90980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 descr="ActiveNavigation_ononelines_cmyk_rev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1" y="337599"/>
            <a:ext cx="4574185" cy="39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3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63" y="252000"/>
            <a:ext cx="9650217" cy="63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47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74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27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252413" y="1304925"/>
            <a:ext cx="11682412" cy="48387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406098"/>
              </p:ext>
            </p:extLst>
          </p:nvPr>
        </p:nvGraphicFramePr>
        <p:xfrm>
          <a:off x="252413" y="1335088"/>
          <a:ext cx="11682913" cy="4847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7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4909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+mj-lt"/>
                        </a:rPr>
                        <a:t>Heading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0000" marR="90000" marT="90000" marB="46800">
                    <a:lnT w="381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latin typeface="+mj-lt"/>
                        </a:rPr>
                        <a:t>Text</a:t>
                      </a:r>
                      <a:r>
                        <a:rPr lang="en-GB" sz="2000" b="0" baseline="0" dirty="0">
                          <a:latin typeface="+mj-lt"/>
                        </a:rPr>
                        <a:t> points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marL="90000" marR="90000" marT="90000" marB="46800">
                    <a:lnT w="381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90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latin typeface="+mj-lt"/>
                      </a:endParaRPr>
                    </a:p>
                  </a:txBody>
                  <a:tcPr marL="90000" marR="90000" marT="90000" marB="46800">
                    <a:lnT w="127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000" b="0" dirty="0">
                        <a:latin typeface="+mj-lt"/>
                      </a:endParaRPr>
                    </a:p>
                  </a:txBody>
                  <a:tcPr marL="90000" marR="90000" marT="90000" marB="46800">
                    <a:lnT w="127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909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000" marR="90000" marT="90000" marB="46800">
                    <a:lnT w="127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000" b="0" baseline="0" dirty="0">
                        <a:latin typeface="+mj-lt"/>
                      </a:endParaRPr>
                    </a:p>
                  </a:txBody>
                  <a:tcPr marL="90000" marR="90000" marT="90000" marB="46800">
                    <a:lnT w="127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909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000" marR="90000" marT="90000" marB="46800">
                    <a:lnT w="127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000" b="0" baseline="0" dirty="0">
                        <a:latin typeface="+mj-lt"/>
                      </a:endParaRPr>
                    </a:p>
                  </a:txBody>
                  <a:tcPr marL="90000" marR="90000" marT="90000" marB="46800">
                    <a:lnT w="127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48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663" y="990000"/>
            <a:ext cx="5767137" cy="518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90000"/>
            <a:ext cx="5763126" cy="518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8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56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21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663" y="990000"/>
            <a:ext cx="5767137" cy="518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90000"/>
            <a:ext cx="5763126" cy="518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23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63" y="252000"/>
            <a:ext cx="9650217" cy="63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69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64" y="252000"/>
            <a:ext cx="9650216" cy="63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663" y="990000"/>
            <a:ext cx="4680000" cy="518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1600" y="990000"/>
            <a:ext cx="6872400" cy="518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98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" Target="../slides/slide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0.xml"/><Relationship Id="rId9" Type="http://schemas.openxmlformats.org/officeDocument/2006/relationships/slide" Target="../slides/slid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663" y="252000"/>
            <a:ext cx="9648000" cy="6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663" y="990000"/>
            <a:ext cx="11682663" cy="518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1367386" y="320188"/>
            <a:ext cx="497741" cy="497741"/>
            <a:chOff x="2789238" y="-1092867"/>
            <a:chExt cx="914400" cy="914400"/>
          </a:xfrm>
        </p:grpSpPr>
        <p:pic>
          <p:nvPicPr>
            <p:cNvPr id="9" name="Picture 2" descr="http://actbtn.buco3.com/1/houseparty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88" b="8214"/>
            <a:stretch/>
          </p:blipFill>
          <p:spPr bwMode="auto">
            <a:xfrm>
              <a:off x="2803525" y="-1076325"/>
              <a:ext cx="900113" cy="752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>
              <a:hlinkClick r:id="rId9" action="ppaction://hlinksldjump"/>
            </p:cNvPr>
            <p:cNvSpPr/>
            <p:nvPr userDrawn="1"/>
          </p:nvSpPr>
          <p:spPr>
            <a:xfrm>
              <a:off x="2789238" y="-1092867"/>
              <a:ext cx="914400" cy="9144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ppt-strip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8090"/>
            <a:ext cx="12192000" cy="509910"/>
          </a:xfrm>
          <a:prstGeom prst="rect">
            <a:avLst/>
          </a:prstGeom>
        </p:spPr>
      </p:pic>
      <p:pic>
        <p:nvPicPr>
          <p:cNvPr id="12" name="Picture 11" descr="ActiveNavigation_ononelines_cmyk_rev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3" y="6498581"/>
            <a:ext cx="2393719" cy="2089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72877" y="6135669"/>
            <a:ext cx="18742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Discovery Center Release</a:t>
            </a:r>
            <a:r>
              <a:rPr lang="en-US" sz="1000" baseline="0" dirty="0"/>
              <a:t> 4.4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5616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0361285" y="0"/>
            <a:ext cx="1140904" cy="984408"/>
            <a:chOff x="5381548" y="1493507"/>
            <a:chExt cx="1140904" cy="984408"/>
          </a:xfrm>
        </p:grpSpPr>
        <p:sp>
          <p:nvSpPr>
            <p:cNvPr id="31" name="Rectangle 30"/>
            <p:cNvSpPr/>
            <p:nvPr userDrawn="1"/>
          </p:nvSpPr>
          <p:spPr>
            <a:xfrm>
              <a:off x="5381549" y="1493507"/>
              <a:ext cx="1140903" cy="984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/>
            <p:cNvGrpSpPr/>
            <p:nvPr userDrawn="1"/>
          </p:nvGrpSpPr>
          <p:grpSpPr>
            <a:xfrm>
              <a:off x="5381548" y="1684132"/>
              <a:ext cx="1140903" cy="786448"/>
              <a:chOff x="6054181" y="1594474"/>
              <a:chExt cx="1140903" cy="786448"/>
            </a:xfrm>
          </p:grpSpPr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5085" y="1594474"/>
                <a:ext cx="540000" cy="603158"/>
              </a:xfrm>
              <a:prstGeom prst="rect">
                <a:avLst/>
              </a:prstGeom>
            </p:spPr>
          </p:pic>
          <p:sp>
            <p:nvSpPr>
              <p:cNvPr id="18" name="TextBox 15"/>
              <p:cNvSpPr txBox="1"/>
              <p:nvPr userDrawn="1"/>
            </p:nvSpPr>
            <p:spPr>
              <a:xfrm>
                <a:off x="6054181" y="2103923"/>
                <a:ext cx="11409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dirty="0"/>
                  <a:t>Info </a:t>
                </a:r>
                <a:r>
                  <a:rPr lang="en-GB" sz="1200" dirty="0" err="1"/>
                  <a:t>Mgr</a:t>
                </a:r>
                <a:endParaRPr lang="en-US" sz="1200" dirty="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663" y="252000"/>
            <a:ext cx="9648000" cy="634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663" y="989815"/>
            <a:ext cx="11682663" cy="5187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367386" y="320188"/>
            <a:ext cx="497741" cy="497741"/>
            <a:chOff x="2789238" y="-1092867"/>
            <a:chExt cx="914400" cy="914400"/>
          </a:xfrm>
        </p:grpSpPr>
        <p:pic>
          <p:nvPicPr>
            <p:cNvPr id="20" name="Picture 2" descr="http://actbtn.buco3.com/1/houseparty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88" b="8214"/>
            <a:stretch/>
          </p:blipFill>
          <p:spPr bwMode="auto">
            <a:xfrm>
              <a:off x="2803525" y="-1076325"/>
              <a:ext cx="900113" cy="752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hlinkClick r:id="rId9" action="ppaction://hlinksldjump"/>
            </p:cNvPr>
            <p:cNvSpPr/>
            <p:nvPr userDrawn="1"/>
          </p:nvSpPr>
          <p:spPr>
            <a:xfrm>
              <a:off x="2789238" y="-1092867"/>
              <a:ext cx="914400" cy="9144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ppt-strip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8090"/>
            <a:ext cx="12192000" cy="509910"/>
          </a:xfrm>
          <a:prstGeom prst="rect">
            <a:avLst/>
          </a:prstGeom>
        </p:spPr>
      </p:pic>
      <p:pic>
        <p:nvPicPr>
          <p:cNvPr id="16" name="Picture 15" descr="ActiveNavigation_ononelines_cmyk_rev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3" y="6498581"/>
            <a:ext cx="2393719" cy="2089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272877" y="6135669"/>
            <a:ext cx="1691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Discovery Center Release</a:t>
            </a:r>
            <a:r>
              <a:rPr lang="en-US" sz="1000" baseline="0" dirty="0"/>
              <a:t> 4.4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817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00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0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40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Information Manager Starter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Working with Reports and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49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154" y="1080999"/>
            <a:ext cx="7443692" cy="50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RP3 Close Look at a File List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9098392" y="2075051"/>
            <a:ext cx="2227544" cy="912082"/>
          </a:xfrm>
          <a:prstGeom prst="wedgeRoundRectCallout">
            <a:avLst>
              <a:gd name="adj1" fmla="val -71972"/>
              <a:gd name="adj2" fmla="val 44764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Right-hand columns change based upon report type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084893" y="1588438"/>
            <a:ext cx="1769113" cy="1114870"/>
          </a:xfrm>
          <a:prstGeom prst="wedgeRoundRectCallout">
            <a:avLst>
              <a:gd name="adj1" fmla="val -79121"/>
              <a:gd name="adj2" fmla="val 63707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All lists contain common core columns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99362" y="1786353"/>
            <a:ext cx="1523623" cy="912993"/>
          </a:xfrm>
          <a:prstGeom prst="wedgeRoundRectCallout">
            <a:avLst>
              <a:gd name="adj1" fmla="val 79704"/>
              <a:gd name="adj2" fmla="val 111995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Check box selects files for action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65949" y="3801358"/>
            <a:ext cx="1523623" cy="986799"/>
          </a:xfrm>
          <a:prstGeom prst="wedgeRoundRectCallout">
            <a:avLst>
              <a:gd name="adj1" fmla="val 108822"/>
              <a:gd name="adj2" fmla="val 63668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file name for file details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8677084" y="5569430"/>
            <a:ext cx="1900421" cy="999325"/>
          </a:xfrm>
          <a:prstGeom prst="wedgeRoundRectCallout">
            <a:avLst>
              <a:gd name="adj1" fmla="val -139243"/>
              <a:gd name="adj2" fmla="val -31643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Lists can contain up to a million files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222985" y="5481106"/>
            <a:ext cx="1782478" cy="868784"/>
          </a:xfrm>
          <a:prstGeom prst="wedgeRoundRectCallout">
            <a:avLst>
              <a:gd name="adj1" fmla="val 131841"/>
              <a:gd name="adj2" fmla="val -17478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Lists are paged and sorted by relevance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3091661" y="947744"/>
            <a:ext cx="2891352" cy="702838"/>
          </a:xfrm>
          <a:prstGeom prst="wedgeRoundRectCallout">
            <a:avLst>
              <a:gd name="adj1" fmla="val -7463"/>
              <a:gd name="adj2" fmla="val 206249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File list responds to chart and data table selections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44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RP3 Close Look at a Container List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774" y="1120389"/>
            <a:ext cx="7443692" cy="5040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52401" y="1937273"/>
            <a:ext cx="2148396" cy="912993"/>
          </a:xfrm>
          <a:prstGeom prst="wedgeRoundRectCallout">
            <a:avLst>
              <a:gd name="adj1" fmla="val 51636"/>
              <a:gd name="adj2" fmla="val 107133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Child containers are grouped under their parent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2414726" y="3080757"/>
            <a:ext cx="168675" cy="612354"/>
          </a:xfrm>
          <a:prstGeom prst="leftBrac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ular Callout 5"/>
          <p:cNvSpPr/>
          <p:nvPr/>
        </p:nvSpPr>
        <p:spPr>
          <a:xfrm>
            <a:off x="4520215" y="976544"/>
            <a:ext cx="2148396" cy="1200499"/>
          </a:xfrm>
          <a:prstGeom prst="wedgeRoundRectCallout">
            <a:avLst>
              <a:gd name="adj1" fmla="val -33075"/>
              <a:gd name="adj2" fmla="val 96134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Containers are listed only for the selected files categories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9155839" y="1337023"/>
            <a:ext cx="2737045" cy="1200499"/>
          </a:xfrm>
          <a:prstGeom prst="wedgeRoundRectCallout">
            <a:avLst>
              <a:gd name="adj1" fmla="val -50266"/>
              <a:gd name="adj2" fmla="val 89479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Statistics show how many of the chosen files are in each container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914400" y="5053229"/>
            <a:ext cx="2333113" cy="1200499"/>
          </a:xfrm>
          <a:prstGeom prst="wedgeRoundRectCallout">
            <a:avLst>
              <a:gd name="adj1" fmla="val 93996"/>
              <a:gd name="adj2" fmla="val -42891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immediate parent container is shown to help review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18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026" y="1067080"/>
            <a:ext cx="7659948" cy="5186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RP3 Close Look at a Metadata Preview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9362615" y="1988597"/>
            <a:ext cx="2062581" cy="1202500"/>
          </a:xfrm>
          <a:prstGeom prst="wedgeRoundRectCallout">
            <a:avLst>
              <a:gd name="adj1" fmla="val -189722"/>
              <a:gd name="adj2" fmla="val 20127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Different types of metadata are grouped together in tabs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864459" y="1591534"/>
            <a:ext cx="2062581" cy="1202500"/>
          </a:xfrm>
          <a:prstGeom prst="wedgeRoundRectCallout">
            <a:avLst>
              <a:gd name="adj1" fmla="val 72025"/>
              <a:gd name="adj2" fmla="val 32627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Link opens file if the browser in use has the right permissions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9097951" y="4395802"/>
            <a:ext cx="2062581" cy="1202500"/>
          </a:xfrm>
          <a:prstGeom prst="wedgeRoundRectCallout">
            <a:avLst>
              <a:gd name="adj1" fmla="val -69961"/>
              <a:gd name="adj2" fmla="val 19197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Page through the file list to review files in turn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079002" y="3321268"/>
            <a:ext cx="2062581" cy="1202500"/>
          </a:xfrm>
          <a:prstGeom prst="wedgeRoundRectCallout">
            <a:avLst>
              <a:gd name="adj1" fmla="val 109041"/>
              <a:gd name="adj2" fmla="val -35294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Full and patent paths can be copied as links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61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154" y="1148801"/>
            <a:ext cx="7443692" cy="50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RP3 Simple Container Reports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519404" y="1687860"/>
            <a:ext cx="2023426" cy="929123"/>
          </a:xfrm>
          <a:prstGeom prst="wedgeRoundRectCallout">
            <a:avLst>
              <a:gd name="adj1" fmla="val 54192"/>
              <a:gd name="adj2" fmla="val 68023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Mouse over a container to see detailed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7166135" y="2770088"/>
            <a:ext cx="2490593" cy="702838"/>
          </a:xfrm>
          <a:prstGeom prst="wedgeRoundRectCallout">
            <a:avLst>
              <a:gd name="adj1" fmla="val -36790"/>
              <a:gd name="adj2" fmla="val 138282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Select and right-click to access context menu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7888245" y="5096434"/>
            <a:ext cx="2138820" cy="702838"/>
          </a:xfrm>
          <a:prstGeom prst="wedgeRoundRectCallout">
            <a:avLst>
              <a:gd name="adj1" fmla="val -58920"/>
              <a:gd name="adj2" fmla="val -23622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Set view location re-focuses the chart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4340278" y="1077230"/>
            <a:ext cx="2363233" cy="702838"/>
          </a:xfrm>
          <a:prstGeom prst="wedgeRoundRectCallout">
            <a:avLst>
              <a:gd name="adj1" fmla="val 15892"/>
              <a:gd name="adj2" fmla="val 189222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Grey outer ring shows where more files lie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7273977" y="736847"/>
            <a:ext cx="2363233" cy="1229848"/>
          </a:xfrm>
          <a:prstGeom prst="wedgeRoundRectCallout">
            <a:avLst>
              <a:gd name="adj1" fmla="val -78511"/>
              <a:gd name="adj2" fmla="val 146886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Grey inner segments shows where small containers have been rolled 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2005138" y="4558388"/>
            <a:ext cx="2144015" cy="1076092"/>
          </a:xfrm>
          <a:prstGeom prst="wedgeRoundRectCallout">
            <a:avLst>
              <a:gd name="adj1" fmla="val 101572"/>
              <a:gd name="adj2" fmla="val -57615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Container size shows relative file counts or volumes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41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RP3 Filtered Container Report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Click Define View</a:t>
            </a:r>
          </a:p>
          <a:p>
            <a:r>
              <a:rPr lang="en-GB" dirty="0"/>
              <a:t>Choose a Report Type and a Network Location</a:t>
            </a:r>
          </a:p>
          <a:p>
            <a:r>
              <a:rPr lang="en-GB" dirty="0"/>
              <a:t>Click on a filter tab (File Age, File Size or Calculated Fields)</a:t>
            </a:r>
          </a:p>
          <a:p>
            <a:r>
              <a:rPr lang="en-GB" dirty="0"/>
              <a:t>Choose the filter values you require</a:t>
            </a:r>
          </a:p>
          <a:p>
            <a:pPr lvl="1"/>
            <a:r>
              <a:rPr lang="en-GB" dirty="0"/>
              <a:t>Use age to locate old files</a:t>
            </a:r>
          </a:p>
          <a:p>
            <a:pPr lvl="1"/>
            <a:r>
              <a:rPr lang="en-GB" dirty="0"/>
              <a:t>Use size to locate large files</a:t>
            </a:r>
          </a:p>
          <a:p>
            <a:pPr lvl="1"/>
            <a:r>
              <a:rPr lang="en-GB" dirty="0"/>
              <a:t>Use calculated fields to locate files with specific metadata</a:t>
            </a:r>
          </a:p>
          <a:p>
            <a:r>
              <a:rPr lang="en-GB" dirty="0"/>
              <a:t>Click Generate Now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257226"/>
            <a:ext cx="6872288" cy="4653111"/>
          </a:xfrm>
        </p:spPr>
      </p:pic>
      <p:sp>
        <p:nvSpPr>
          <p:cNvPr id="7" name="Rectangle 6"/>
          <p:cNvSpPr/>
          <p:nvPr/>
        </p:nvSpPr>
        <p:spPr>
          <a:xfrm>
            <a:off x="8497094" y="2688425"/>
            <a:ext cx="2576190" cy="2355848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77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154" y="1040489"/>
            <a:ext cx="7443692" cy="50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RP3 Filtered Container Report 2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516258" y="2722971"/>
            <a:ext cx="1999939" cy="959785"/>
          </a:xfrm>
          <a:prstGeom prst="wedgeRoundRectCallout">
            <a:avLst>
              <a:gd name="adj1" fmla="val 54054"/>
              <a:gd name="adj2" fmla="val -94447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Shows heat based upon selected filters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7452508" y="1837825"/>
            <a:ext cx="1975578" cy="885146"/>
          </a:xfrm>
          <a:prstGeom prst="wedgeRoundRectCallout">
            <a:avLst>
              <a:gd name="adj1" fmla="val -97669"/>
              <a:gd name="adj2" fmla="val 168155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Select containers to view file and container list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5383143" y="1040489"/>
            <a:ext cx="1908143" cy="1000214"/>
          </a:xfrm>
          <a:prstGeom prst="wedgeRoundRectCallout">
            <a:avLst>
              <a:gd name="adj1" fmla="val -20835"/>
              <a:gd name="adj2" fmla="val 152916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Blue containers contain no matching files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8759937" y="3131132"/>
            <a:ext cx="2720495" cy="1081915"/>
          </a:xfrm>
          <a:prstGeom prst="wedgeRoundRectCallout">
            <a:avLst>
              <a:gd name="adj1" fmla="val -113921"/>
              <a:gd name="adj2" fmla="val 29917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Colors</a:t>
            </a:r>
            <a:r>
              <a:rPr lang="en-GB" dirty="0">
                <a:solidFill>
                  <a:schemeClr val="tx1"/>
                </a:solidFill>
              </a:rPr>
              <a:t> shows which locations contain the files responding to the filter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281802" y="5212406"/>
            <a:ext cx="2490593" cy="702838"/>
          </a:xfrm>
          <a:prstGeom prst="wedgeRoundRectCallout">
            <a:avLst>
              <a:gd name="adj1" fmla="val 88859"/>
              <a:gd name="adj2" fmla="val -205822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Parent location inherits heat from its children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32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RP3 Container Report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Click Data Table to view a list of containers</a:t>
            </a:r>
          </a:p>
          <a:p>
            <a:r>
              <a:rPr lang="en-GB" dirty="0"/>
              <a:t>Entries with a Matched File Count contain items that match your filters</a:t>
            </a:r>
          </a:p>
          <a:p>
            <a:r>
              <a:rPr lang="en-GB" dirty="0"/>
              <a:t>If File Count and Matched File Count are the same then all files in the container match the filters</a:t>
            </a:r>
          </a:p>
          <a:p>
            <a:r>
              <a:rPr lang="en-GB" dirty="0"/>
              <a:t>Use this feature to identify, for example, containers where all files are stale/unmodified since a given date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088716"/>
            <a:ext cx="6872288" cy="49901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39399" y="2339182"/>
            <a:ext cx="1176809" cy="2355848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0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Delete and Migration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Deletion and quarantine removes unwanted files from storage</a:t>
            </a:r>
          </a:p>
          <a:p>
            <a:r>
              <a:rPr lang="en-GB" dirty="0"/>
              <a:t>Quarantine provides an alternative to deletion</a:t>
            </a:r>
          </a:p>
          <a:p>
            <a:pPr lvl="1"/>
            <a:r>
              <a:rPr lang="en-GB" dirty="0"/>
              <a:t>Quarantine allows for removal of files without deletion</a:t>
            </a:r>
          </a:p>
          <a:p>
            <a:pPr lvl="1"/>
            <a:r>
              <a:rPr lang="en-GB" dirty="0"/>
              <a:t>Files in quarantine locations can be cleaned up at a later date</a:t>
            </a:r>
          </a:p>
          <a:p>
            <a:r>
              <a:rPr lang="en-GB" dirty="0" err="1"/>
              <a:t>Markup</a:t>
            </a:r>
            <a:r>
              <a:rPr lang="en-GB" dirty="0"/>
              <a:t> allows files to be tagged to reflect a disposal decision so they can be acted on later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46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AC2 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Reports views are used to filter and select files for deletion or quarantine</a:t>
            </a:r>
          </a:p>
          <a:p>
            <a:r>
              <a:rPr lang="en-GB" dirty="0"/>
              <a:t>Files can be acted upon one-by-one or in bulk</a:t>
            </a:r>
          </a:p>
          <a:p>
            <a:r>
              <a:rPr lang="en-GB" dirty="0"/>
              <a:t>File deletion is permanent unless a quarantine location is chosen</a:t>
            </a:r>
          </a:p>
          <a:p>
            <a:r>
              <a:rPr lang="en-GB" dirty="0"/>
              <a:t>Discovery </a:t>
            </a:r>
            <a:r>
              <a:rPr lang="en-GB" dirty="0" err="1"/>
              <a:t>Center</a:t>
            </a:r>
            <a:r>
              <a:rPr lang="en-GB" dirty="0"/>
              <a:t> performs checks to ensure that failed actions do not result in lost files</a:t>
            </a:r>
          </a:p>
          <a:p>
            <a:pPr lvl="1"/>
            <a:r>
              <a:rPr lang="en-GB" dirty="0"/>
              <a:t>If any part of a file action fails the action is aborted before the file is acted upon</a:t>
            </a:r>
          </a:p>
          <a:p>
            <a:r>
              <a:rPr lang="en-GB" dirty="0"/>
              <a:t>Shortcut creation is provided for duplicate file cleansing and file migration</a:t>
            </a:r>
          </a:p>
        </p:txBody>
      </p:sp>
    </p:spTree>
    <p:extLst>
      <p:ext uri="{BB962C8B-B14F-4D97-AF65-F5344CB8AC3E}">
        <p14:creationId xmlns:p14="http://schemas.microsoft.com/office/powerpoint/2010/main" val="3906546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AC2 Select Files for Deletion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Create a report view that identifies the files for deletion</a:t>
            </a:r>
          </a:p>
          <a:p>
            <a:pPr lvl="1"/>
            <a:r>
              <a:rPr lang="en-GB"/>
              <a:t>Files for deletion may be contained in one or more report values</a:t>
            </a:r>
          </a:p>
          <a:p>
            <a:pPr lvl="1"/>
            <a:r>
              <a:rPr lang="en-GB"/>
              <a:t>Click the Data Table tab to view a list of values if you prefer</a:t>
            </a:r>
          </a:p>
          <a:p>
            <a:r>
              <a:rPr lang="en-GB"/>
              <a:t>Select the values for deletion</a:t>
            </a:r>
          </a:p>
          <a:p>
            <a:pPr lvl="1"/>
            <a:r>
              <a:rPr lang="en-GB"/>
              <a:t>Use click and shift-click to select the chart columns</a:t>
            </a:r>
          </a:p>
          <a:p>
            <a:pPr lvl="1"/>
            <a:r>
              <a:rPr lang="en-GB"/>
              <a:t>On the Data Table select the check boxes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994574"/>
            <a:ext cx="6872288" cy="51784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42182" y="2854037"/>
            <a:ext cx="960582" cy="24384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05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Process and Role Overview</a:t>
            </a:r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Information Manager undertakes and manages:</a:t>
            </a:r>
          </a:p>
          <a:p>
            <a:pPr lvl="1"/>
            <a:r>
              <a:rPr lang="en-GB" dirty="0"/>
              <a:t>Reports and saved views</a:t>
            </a:r>
          </a:p>
          <a:p>
            <a:pPr lvl="1"/>
            <a:r>
              <a:rPr lang="en-GB" dirty="0"/>
              <a:t>Actions on report views</a:t>
            </a:r>
          </a:p>
          <a:p>
            <a:pPr lvl="1"/>
            <a:r>
              <a:rPr lang="en-GB" dirty="0"/>
              <a:t>Review by users in the Reviewer role</a:t>
            </a:r>
          </a:p>
          <a:p>
            <a:r>
              <a:rPr lang="en-GB" dirty="0"/>
              <a:t>Reports are generated from Discovery </a:t>
            </a:r>
            <a:r>
              <a:rPr lang="en-GB" dirty="0" err="1"/>
              <a:t>Center</a:t>
            </a:r>
            <a:r>
              <a:rPr lang="en-GB" dirty="0"/>
              <a:t> indexing and analysis</a:t>
            </a:r>
          </a:p>
          <a:p>
            <a:r>
              <a:rPr lang="en-GB" dirty="0"/>
              <a:t>The Information Manager prepares and explores report views</a:t>
            </a:r>
          </a:p>
          <a:p>
            <a:r>
              <a:rPr lang="en-GB" dirty="0"/>
              <a:t>The Information Manager can action reports as needed</a:t>
            </a:r>
          </a:p>
          <a:p>
            <a:r>
              <a:rPr lang="en-GB" dirty="0"/>
              <a:t>The Information Manager can assign other users to work with report views</a:t>
            </a:r>
          </a:p>
          <a:p>
            <a:r>
              <a:rPr lang="en-GB" dirty="0"/>
              <a:t>The Information Manager can issue work packages for review</a:t>
            </a:r>
          </a:p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6444297" y="1163583"/>
            <a:ext cx="3938728" cy="4721180"/>
            <a:chOff x="7239578" y="1309467"/>
            <a:chExt cx="3938728" cy="4721180"/>
          </a:xfrm>
        </p:grpSpPr>
        <p:sp>
          <p:nvSpPr>
            <p:cNvPr id="37" name="Flowchart: Process 36"/>
            <p:cNvSpPr/>
            <p:nvPr/>
          </p:nvSpPr>
          <p:spPr>
            <a:xfrm>
              <a:off x="7239578" y="1309467"/>
              <a:ext cx="1673442" cy="7200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System Configuration</a:t>
              </a:r>
            </a:p>
          </p:txBody>
        </p:sp>
        <p:sp>
          <p:nvSpPr>
            <p:cNvPr id="38" name="Flowchart: Process 37"/>
            <p:cNvSpPr/>
            <p:nvPr/>
          </p:nvSpPr>
          <p:spPr>
            <a:xfrm>
              <a:off x="7239578" y="2303839"/>
              <a:ext cx="1673442" cy="720000"/>
            </a:xfrm>
            <a:prstGeom prst="flowChartProcess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Indexing: Skim</a:t>
              </a:r>
            </a:p>
          </p:txBody>
        </p:sp>
        <p:sp>
          <p:nvSpPr>
            <p:cNvPr id="39" name="Flowchart: Process 38"/>
            <p:cNvSpPr/>
            <p:nvPr/>
          </p:nvSpPr>
          <p:spPr>
            <a:xfrm>
              <a:off x="7239578" y="3298211"/>
              <a:ext cx="1673442" cy="720000"/>
            </a:xfrm>
            <a:prstGeom prst="flowChartProcess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Indexing: Duplication</a:t>
              </a:r>
            </a:p>
          </p:txBody>
        </p:sp>
        <p:sp>
          <p:nvSpPr>
            <p:cNvPr id="40" name="Flowchart: Process 39"/>
            <p:cNvSpPr/>
            <p:nvPr/>
          </p:nvSpPr>
          <p:spPr>
            <a:xfrm>
              <a:off x="7239578" y="4307053"/>
              <a:ext cx="1673442" cy="720000"/>
            </a:xfrm>
            <a:prstGeom prst="flowChartProcess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Indexing: Analysis</a:t>
              </a:r>
            </a:p>
          </p:txBody>
        </p:sp>
        <p:sp>
          <p:nvSpPr>
            <p:cNvPr id="41" name="Flowchart: Process 40"/>
            <p:cNvSpPr/>
            <p:nvPr/>
          </p:nvSpPr>
          <p:spPr>
            <a:xfrm>
              <a:off x="9504864" y="2303839"/>
              <a:ext cx="1673442" cy="720000"/>
            </a:xfrm>
            <a:prstGeom prst="flowChartProcess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Report Review and Action</a:t>
              </a:r>
            </a:p>
          </p:txBody>
        </p:sp>
        <p:sp>
          <p:nvSpPr>
            <p:cNvPr id="42" name="Flowchart: Process 41"/>
            <p:cNvSpPr/>
            <p:nvPr/>
          </p:nvSpPr>
          <p:spPr>
            <a:xfrm>
              <a:off x="9504864" y="3303459"/>
              <a:ext cx="1673442" cy="720000"/>
            </a:xfrm>
            <a:prstGeom prst="flowChartProcess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Report Review and Action</a:t>
              </a:r>
            </a:p>
          </p:txBody>
        </p:sp>
        <p:sp>
          <p:nvSpPr>
            <p:cNvPr id="43" name="Flowchart: Process 42"/>
            <p:cNvSpPr/>
            <p:nvPr/>
          </p:nvSpPr>
          <p:spPr>
            <a:xfrm>
              <a:off x="9504864" y="4307053"/>
              <a:ext cx="1673442" cy="720000"/>
            </a:xfrm>
            <a:prstGeom prst="flowChartProcess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Report Review and Action</a:t>
              </a:r>
            </a:p>
          </p:txBody>
        </p:sp>
        <p:sp>
          <p:nvSpPr>
            <p:cNvPr id="44" name="Flowchart: Process 43"/>
            <p:cNvSpPr/>
            <p:nvPr/>
          </p:nvSpPr>
          <p:spPr>
            <a:xfrm>
              <a:off x="7239578" y="5310647"/>
              <a:ext cx="1673442" cy="720000"/>
            </a:xfrm>
            <a:prstGeom prst="flowChartProcess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File Metadata Import</a:t>
              </a:r>
            </a:p>
          </p:txBody>
        </p:sp>
        <p:sp>
          <p:nvSpPr>
            <p:cNvPr id="45" name="Flowchart: Process 44"/>
            <p:cNvSpPr/>
            <p:nvPr/>
          </p:nvSpPr>
          <p:spPr>
            <a:xfrm>
              <a:off x="9504864" y="5310647"/>
              <a:ext cx="1673442" cy="720000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File Metadata Review and Update</a:t>
              </a:r>
            </a:p>
          </p:txBody>
        </p:sp>
        <p:cxnSp>
          <p:nvCxnSpPr>
            <p:cNvPr id="46" name="Straight Arrow Connector 45"/>
            <p:cNvCxnSpPr>
              <a:stCxn id="37" idx="2"/>
              <a:endCxn id="38" idx="0"/>
            </p:cNvCxnSpPr>
            <p:nvPr/>
          </p:nvCxnSpPr>
          <p:spPr>
            <a:xfrm>
              <a:off x="8076299" y="2029467"/>
              <a:ext cx="0" cy="274372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8" idx="3"/>
              <a:endCxn id="41" idx="1"/>
            </p:cNvCxnSpPr>
            <p:nvPr/>
          </p:nvCxnSpPr>
          <p:spPr>
            <a:xfrm>
              <a:off x="8913020" y="2663839"/>
              <a:ext cx="591844" cy="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8" idx="2"/>
              <a:endCxn id="39" idx="0"/>
            </p:cNvCxnSpPr>
            <p:nvPr/>
          </p:nvCxnSpPr>
          <p:spPr>
            <a:xfrm>
              <a:off x="8076299" y="3023839"/>
              <a:ext cx="0" cy="274372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9" idx="3"/>
              <a:endCxn id="42" idx="1"/>
            </p:cNvCxnSpPr>
            <p:nvPr/>
          </p:nvCxnSpPr>
          <p:spPr>
            <a:xfrm>
              <a:off x="8913020" y="3658211"/>
              <a:ext cx="591844" cy="5248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9" idx="2"/>
              <a:endCxn id="40" idx="0"/>
            </p:cNvCxnSpPr>
            <p:nvPr/>
          </p:nvCxnSpPr>
          <p:spPr>
            <a:xfrm>
              <a:off x="8076299" y="4018211"/>
              <a:ext cx="0" cy="288842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0" idx="3"/>
              <a:endCxn id="43" idx="1"/>
            </p:cNvCxnSpPr>
            <p:nvPr/>
          </p:nvCxnSpPr>
          <p:spPr>
            <a:xfrm>
              <a:off x="8913020" y="4667053"/>
              <a:ext cx="591844" cy="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3" idx="2"/>
              <a:endCxn id="45" idx="0"/>
            </p:cNvCxnSpPr>
            <p:nvPr/>
          </p:nvCxnSpPr>
          <p:spPr>
            <a:xfrm>
              <a:off x="10341585" y="5027053"/>
              <a:ext cx="0" cy="283594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5" idx="1"/>
              <a:endCxn id="44" idx="3"/>
            </p:cNvCxnSpPr>
            <p:nvPr/>
          </p:nvCxnSpPr>
          <p:spPr>
            <a:xfrm flipH="1">
              <a:off x="8913020" y="5670647"/>
              <a:ext cx="591844" cy="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0675459" y="2517955"/>
            <a:ext cx="1080000" cy="3366808"/>
            <a:chOff x="10675459" y="2517955"/>
            <a:chExt cx="1080000" cy="3366808"/>
          </a:xfrm>
        </p:grpSpPr>
        <p:grpSp>
          <p:nvGrpSpPr>
            <p:cNvPr id="55" name="Group 54"/>
            <p:cNvGrpSpPr/>
            <p:nvPr/>
          </p:nvGrpSpPr>
          <p:grpSpPr>
            <a:xfrm>
              <a:off x="10675459" y="2909153"/>
              <a:ext cx="1080000" cy="2975610"/>
              <a:chOff x="10419105" y="2001473"/>
              <a:chExt cx="1080000" cy="2975610"/>
            </a:xfrm>
          </p:grpSpPr>
          <p:sp>
            <p:nvSpPr>
              <p:cNvPr id="57" name="Flowchart: Process 56"/>
              <p:cNvSpPr/>
              <p:nvPr/>
            </p:nvSpPr>
            <p:spPr>
              <a:xfrm>
                <a:off x="10419105" y="2001473"/>
                <a:ext cx="1080000" cy="612648"/>
              </a:xfrm>
              <a:prstGeom prst="flowChartProcess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System Admin</a:t>
                </a:r>
              </a:p>
            </p:txBody>
          </p:sp>
          <p:sp>
            <p:nvSpPr>
              <p:cNvPr id="58" name="Flowchart: Process 57"/>
              <p:cNvSpPr/>
              <p:nvPr/>
            </p:nvSpPr>
            <p:spPr>
              <a:xfrm>
                <a:off x="10419105" y="2789127"/>
                <a:ext cx="1080000" cy="612648"/>
              </a:xfrm>
              <a:prstGeom prst="flowChartProcess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Active Navigation Admin</a:t>
                </a:r>
              </a:p>
            </p:txBody>
          </p:sp>
          <p:sp>
            <p:nvSpPr>
              <p:cNvPr id="59" name="Flowchart: Process 58"/>
              <p:cNvSpPr/>
              <p:nvPr/>
            </p:nvSpPr>
            <p:spPr>
              <a:xfrm>
                <a:off x="10419105" y="3576781"/>
                <a:ext cx="1080000" cy="612648"/>
              </a:xfrm>
              <a:prstGeom prst="flowChartProcess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Information Manager</a:t>
                </a:r>
              </a:p>
            </p:txBody>
          </p:sp>
          <p:sp>
            <p:nvSpPr>
              <p:cNvPr id="60" name="Flowchart: Process 59"/>
              <p:cNvSpPr/>
              <p:nvPr/>
            </p:nvSpPr>
            <p:spPr>
              <a:xfrm>
                <a:off x="10419105" y="4364435"/>
                <a:ext cx="1080000" cy="612648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Reviewer</a:t>
                </a: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10873025" y="2517955"/>
              <a:ext cx="684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Roles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99794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AC2 Confirm Files for Deletion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Click the File List tab to review selected files</a:t>
            </a:r>
          </a:p>
          <a:p>
            <a:pPr lvl="1"/>
            <a:r>
              <a:rPr lang="en-GB"/>
              <a:t>The File List shows only files in the selected chart columns</a:t>
            </a:r>
          </a:p>
          <a:p>
            <a:pPr lvl="1"/>
            <a:r>
              <a:rPr lang="en-GB"/>
              <a:t>Check that you understand which files have been selected</a:t>
            </a:r>
          </a:p>
          <a:p>
            <a:r>
              <a:rPr lang="en-GB"/>
              <a:t>Click on a Filename to view the file metadata if necessary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994574"/>
            <a:ext cx="6872288" cy="51784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20820" y="2555692"/>
            <a:ext cx="4097226" cy="23988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66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AC2 Delete Files 1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Click on the Chart tab</a:t>
            </a:r>
          </a:p>
          <a:p>
            <a:r>
              <a:rPr lang="en-GB"/>
              <a:t>Confirm the correct chart values are selected</a:t>
            </a:r>
          </a:p>
          <a:p>
            <a:r>
              <a:rPr lang="en-GB"/>
              <a:t>Right-click on the chart area</a:t>
            </a:r>
          </a:p>
          <a:p>
            <a:r>
              <a:rPr lang="en-GB"/>
              <a:t>Click on the Delete option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994574"/>
            <a:ext cx="6872288" cy="5178414"/>
          </a:xfrm>
        </p:spPr>
      </p:pic>
    </p:spTree>
    <p:extLst>
      <p:ext uri="{BB962C8B-B14F-4D97-AF65-F5344CB8AC3E}">
        <p14:creationId xmlns:p14="http://schemas.microsoft.com/office/powerpoint/2010/main" val="2371558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AC2 Delete Files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A dialog box will offer options for the delete action</a:t>
            </a:r>
          </a:p>
          <a:p>
            <a:r>
              <a:rPr lang="en-GB"/>
              <a:t>To move files to quarantine instead of deleting</a:t>
            </a:r>
          </a:p>
          <a:p>
            <a:pPr lvl="1"/>
            <a:r>
              <a:rPr lang="en-GB"/>
              <a:t>Confirm the Quarantine Location details are correct</a:t>
            </a:r>
          </a:p>
          <a:p>
            <a:pPr lvl="1"/>
            <a:r>
              <a:rPr lang="en-GB"/>
              <a:t>Check the Quarantine Deleted Files checkbox</a:t>
            </a:r>
          </a:p>
          <a:p>
            <a:r>
              <a:rPr lang="en-GB"/>
              <a:t>To delete the files, ensure Quarantine Deleted Files is unchecked</a:t>
            </a:r>
          </a:p>
          <a:p>
            <a:r>
              <a:rPr lang="en-GB"/>
              <a:t>Click Delete</a:t>
            </a:r>
          </a:p>
          <a:p>
            <a:r>
              <a:rPr lang="en-GB"/>
              <a:t>A confirmation box will appear. Check its details and click OK if they are correct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994574"/>
            <a:ext cx="6872288" cy="5178414"/>
          </a:xfrm>
        </p:spPr>
      </p:pic>
    </p:spTree>
    <p:extLst>
      <p:ext uri="{BB962C8B-B14F-4D97-AF65-F5344CB8AC3E}">
        <p14:creationId xmlns:p14="http://schemas.microsoft.com/office/powerpoint/2010/main" val="2137285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AC3 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Reports are used to filer and select files for migration</a:t>
            </a:r>
          </a:p>
          <a:p>
            <a:r>
              <a:rPr lang="en-GB" dirty="0"/>
              <a:t>Files can be migrated one-by-one or in bulk</a:t>
            </a:r>
          </a:p>
          <a:p>
            <a:r>
              <a:rPr lang="en-GB" dirty="0"/>
              <a:t>A wide range of options are available for the creation of folder structures at the destination</a:t>
            </a:r>
          </a:p>
          <a:p>
            <a:r>
              <a:rPr lang="en-GB" dirty="0"/>
              <a:t>Active Navigation performs checks to ensure that failed actions do not result in lost files</a:t>
            </a:r>
          </a:p>
          <a:p>
            <a:pPr lvl="1"/>
            <a:r>
              <a:rPr lang="en-GB" dirty="0"/>
              <a:t>If any part of a file action fails the action is aborted before the file is acted upon</a:t>
            </a:r>
          </a:p>
        </p:txBody>
      </p:sp>
    </p:spTree>
    <p:extLst>
      <p:ext uri="{BB962C8B-B14F-4D97-AF65-F5344CB8AC3E}">
        <p14:creationId xmlns:p14="http://schemas.microsoft.com/office/powerpoint/2010/main" val="974539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AC3 Select Files for Migration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Create a report view that identifies the files for migration</a:t>
            </a:r>
          </a:p>
          <a:p>
            <a:pPr lvl="1"/>
            <a:r>
              <a:rPr lang="en-GB"/>
              <a:t>File may be contained in one column or several columns</a:t>
            </a:r>
          </a:p>
          <a:p>
            <a:pPr lvl="1"/>
            <a:r>
              <a:rPr lang="en-GB"/>
              <a:t>Click the Data Table tab to view a list of values if you prefer</a:t>
            </a:r>
          </a:p>
          <a:p>
            <a:r>
              <a:rPr lang="en-GB"/>
              <a:t>Select the categories for migration</a:t>
            </a:r>
          </a:p>
          <a:p>
            <a:pPr lvl="1"/>
            <a:r>
              <a:rPr lang="en-GB"/>
              <a:t>Use click and shift-click to select the chart columns</a:t>
            </a:r>
          </a:p>
          <a:p>
            <a:pPr lvl="1"/>
            <a:r>
              <a:rPr lang="en-GB"/>
              <a:t>On the Data Table select the check boxes 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042971"/>
            <a:ext cx="6872288" cy="50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62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AC3 Confirm Files for Migration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Click the File List tab to review the files</a:t>
            </a:r>
          </a:p>
          <a:p>
            <a:pPr lvl="1"/>
            <a:r>
              <a:rPr lang="en-GB"/>
              <a:t>The File List shows only files in the selected chart columns</a:t>
            </a:r>
          </a:p>
          <a:p>
            <a:pPr lvl="1"/>
            <a:r>
              <a:rPr lang="en-GB"/>
              <a:t>Check that you understand which files have been selected</a:t>
            </a:r>
          </a:p>
          <a:p>
            <a:r>
              <a:rPr lang="en-GB"/>
              <a:t>Click on a Filename to view the file metadata if necessary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315655"/>
            <a:ext cx="6872288" cy="4536253"/>
          </a:xfrm>
        </p:spPr>
      </p:pic>
      <p:sp>
        <p:nvSpPr>
          <p:cNvPr id="11" name="Rectangle 10"/>
          <p:cNvSpPr/>
          <p:nvPr/>
        </p:nvSpPr>
        <p:spPr>
          <a:xfrm>
            <a:off x="5237692" y="2671601"/>
            <a:ext cx="4097227" cy="26251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39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AC3 Migrate Files 1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Click on the Chart tab</a:t>
            </a:r>
          </a:p>
          <a:p>
            <a:r>
              <a:rPr lang="en-GB" dirty="0"/>
              <a:t>Confirm the correct chart categories are selected</a:t>
            </a:r>
          </a:p>
          <a:p>
            <a:r>
              <a:rPr lang="en-GB" dirty="0"/>
              <a:t>Right-click on the chart area</a:t>
            </a:r>
          </a:p>
          <a:p>
            <a:r>
              <a:rPr lang="en-GB" dirty="0"/>
              <a:t>Click on the Migrate option</a:t>
            </a:r>
          </a:p>
          <a:p>
            <a:r>
              <a:rPr lang="en-GB" dirty="0"/>
              <a:t>A dialog box will offer options for the migrate action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042971"/>
            <a:ext cx="6872288" cy="50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06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AC3 Migrate Files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Click Browse and choose a Destination Folder </a:t>
            </a:r>
          </a:p>
          <a:p>
            <a:r>
              <a:rPr lang="en-GB" dirty="0"/>
              <a:t>Under Destination Folder Structure, click the required option</a:t>
            </a:r>
          </a:p>
          <a:p>
            <a:pPr lvl="1"/>
            <a:r>
              <a:rPr lang="en-GB" dirty="0"/>
              <a:t>No Folders migrates files to a single ‘big bucket’</a:t>
            </a:r>
          </a:p>
          <a:p>
            <a:pPr lvl="1"/>
            <a:r>
              <a:rPr lang="en-GB" dirty="0"/>
              <a:t>Replicate copies the existing structure</a:t>
            </a:r>
          </a:p>
          <a:p>
            <a:pPr lvl="1"/>
            <a:r>
              <a:rPr lang="en-GB" dirty="0"/>
              <a:t>Calculated Field Values uses metadata to build a new structure</a:t>
            </a:r>
          </a:p>
          <a:p>
            <a:r>
              <a:rPr lang="en-GB" dirty="0"/>
              <a:t>Choose an Original Files option</a:t>
            </a:r>
          </a:p>
          <a:p>
            <a:pPr lvl="1"/>
            <a:r>
              <a:rPr lang="en-GB" dirty="0"/>
              <a:t>Keep retains the original in place</a:t>
            </a:r>
          </a:p>
          <a:p>
            <a:pPr lvl="1"/>
            <a:r>
              <a:rPr lang="en-GB" dirty="0"/>
              <a:t>Leave Shortcut creates a Windows shortcut in place of the original file</a:t>
            </a:r>
          </a:p>
          <a:p>
            <a:pPr lvl="1"/>
            <a:r>
              <a:rPr lang="en-GB" dirty="0"/>
              <a:t>Remove deletes the original file</a:t>
            </a:r>
          </a:p>
          <a:p>
            <a:r>
              <a:rPr lang="en-GB" dirty="0"/>
              <a:t>Click Migrate</a:t>
            </a:r>
          </a:p>
          <a:p>
            <a:r>
              <a:rPr lang="en-GB" dirty="0"/>
              <a:t>A confirmation dialog will appear. To confirm the action click OK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042971"/>
            <a:ext cx="6872288" cy="50816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4518" y="2743200"/>
            <a:ext cx="1668321" cy="29315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234517" y="3073873"/>
            <a:ext cx="2241177" cy="107678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234516" y="4150659"/>
            <a:ext cx="1425389" cy="38548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0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/>
          <p:cNvSpPr/>
          <p:nvPr/>
        </p:nvSpPr>
        <p:spPr>
          <a:xfrm>
            <a:off x="3083888" y="1310099"/>
            <a:ext cx="2126223" cy="4847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solidFill>
                  <a:schemeClr val="tx1"/>
                </a:solidFill>
              </a:rPr>
              <a:t>Migrate with no structure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AC3 Migration: Destination Structure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175525" y="1986858"/>
            <a:ext cx="1080160" cy="3360436"/>
            <a:chOff x="1768313" y="2453947"/>
            <a:chExt cx="1080160" cy="33604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8313" y="2453947"/>
              <a:ext cx="270040" cy="20851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8353" y="2769186"/>
              <a:ext cx="270040" cy="20851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8353" y="4660154"/>
              <a:ext cx="270040" cy="20851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8353" y="5605871"/>
              <a:ext cx="270040" cy="20851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393" y="3084425"/>
              <a:ext cx="270040" cy="20851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393" y="4029676"/>
              <a:ext cx="270040" cy="20851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393" y="4344915"/>
              <a:ext cx="270040" cy="20851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393" y="4975393"/>
              <a:ext cx="270040" cy="20851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393" y="5290632"/>
              <a:ext cx="270040" cy="20851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8433" y="3399198"/>
              <a:ext cx="270040" cy="20851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8433" y="3714437"/>
              <a:ext cx="270040" cy="208512"/>
            </a:xfrm>
            <a:prstGeom prst="rect">
              <a:avLst/>
            </a:prstGeom>
          </p:spPr>
        </p:pic>
        <p:cxnSp>
          <p:nvCxnSpPr>
            <p:cNvPr id="8" name="Elbow Connector 7"/>
            <p:cNvCxnSpPr>
              <a:stCxn id="5" idx="2"/>
              <a:endCxn id="13" idx="1"/>
            </p:cNvCxnSpPr>
            <p:nvPr/>
          </p:nvCxnSpPr>
          <p:spPr>
            <a:xfrm rot="16200000" flipH="1">
              <a:off x="1865352" y="2700440"/>
              <a:ext cx="210983" cy="13502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13" idx="2"/>
              <a:endCxn id="17" idx="1"/>
            </p:cNvCxnSpPr>
            <p:nvPr/>
          </p:nvCxnSpPr>
          <p:spPr>
            <a:xfrm rot="16200000" flipH="1">
              <a:off x="2135392" y="3015679"/>
              <a:ext cx="210983" cy="13502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13" idx="2"/>
              <a:endCxn id="18" idx="1"/>
            </p:cNvCxnSpPr>
            <p:nvPr/>
          </p:nvCxnSpPr>
          <p:spPr>
            <a:xfrm rot="16200000" flipH="1">
              <a:off x="1662766" y="3488305"/>
              <a:ext cx="1156234" cy="13502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13" idx="2"/>
              <a:endCxn id="19" idx="1"/>
            </p:cNvCxnSpPr>
            <p:nvPr/>
          </p:nvCxnSpPr>
          <p:spPr>
            <a:xfrm rot="16200000" flipH="1">
              <a:off x="1505147" y="3645924"/>
              <a:ext cx="1471473" cy="13502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stCxn id="5" idx="2"/>
              <a:endCxn id="14" idx="1"/>
            </p:cNvCxnSpPr>
            <p:nvPr/>
          </p:nvCxnSpPr>
          <p:spPr>
            <a:xfrm rot="16200000" flipH="1">
              <a:off x="919868" y="3645924"/>
              <a:ext cx="2101951" cy="13502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5" idx="2"/>
              <a:endCxn id="15" idx="1"/>
            </p:cNvCxnSpPr>
            <p:nvPr/>
          </p:nvCxnSpPr>
          <p:spPr>
            <a:xfrm rot="16200000" flipH="1">
              <a:off x="447009" y="4118783"/>
              <a:ext cx="3047668" cy="13502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17" idx="2"/>
              <a:endCxn id="22" idx="1"/>
            </p:cNvCxnSpPr>
            <p:nvPr/>
          </p:nvCxnSpPr>
          <p:spPr>
            <a:xfrm rot="16200000" flipH="1">
              <a:off x="2405665" y="3330685"/>
              <a:ext cx="210517" cy="13502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>
              <a:stCxn id="17" idx="2"/>
              <a:endCxn id="23" idx="1"/>
            </p:cNvCxnSpPr>
            <p:nvPr/>
          </p:nvCxnSpPr>
          <p:spPr>
            <a:xfrm rot="16200000" flipH="1">
              <a:off x="2248045" y="3488305"/>
              <a:ext cx="525756" cy="13502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>
              <a:stCxn id="14" idx="2"/>
              <a:endCxn id="20" idx="1"/>
            </p:cNvCxnSpPr>
            <p:nvPr/>
          </p:nvCxnSpPr>
          <p:spPr>
            <a:xfrm rot="16200000" flipH="1">
              <a:off x="2135392" y="4906647"/>
              <a:ext cx="210983" cy="13502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>
              <a:stCxn id="14" idx="2"/>
              <a:endCxn id="21" idx="1"/>
            </p:cNvCxnSpPr>
            <p:nvPr/>
          </p:nvCxnSpPr>
          <p:spPr>
            <a:xfrm rot="16200000" flipH="1">
              <a:off x="1977772" y="5064267"/>
              <a:ext cx="526222" cy="13502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73703" y="1870195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Source location</a:t>
            </a:r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392" y="2132346"/>
            <a:ext cx="270040" cy="20851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264809" y="2004119"/>
            <a:ext cx="135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Destination location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338285" y="1978931"/>
            <a:ext cx="135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Destination location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9559309" y="1973020"/>
            <a:ext cx="135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Destination location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338120" y="2744821"/>
            <a:ext cx="623708" cy="643524"/>
            <a:chOff x="7370218" y="5273699"/>
            <a:chExt cx="623708" cy="64352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0218" y="5273699"/>
              <a:ext cx="468000" cy="46800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072" y="5361461"/>
              <a:ext cx="468000" cy="46800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5926" y="5449223"/>
              <a:ext cx="468000" cy="468000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3790960" y="2788740"/>
            <a:ext cx="623708" cy="643524"/>
            <a:chOff x="7370218" y="5273699"/>
            <a:chExt cx="623708" cy="64352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0218" y="5273699"/>
              <a:ext cx="468000" cy="46800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072" y="5361461"/>
              <a:ext cx="468000" cy="46800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5926" y="5449223"/>
              <a:ext cx="468000" cy="468000"/>
            </a:xfrm>
            <a:prstGeom prst="rect">
              <a:avLst/>
            </a:prstGeom>
          </p:spPr>
        </p:pic>
      </p:grpSp>
      <p:grpSp>
        <p:nvGrpSpPr>
          <p:cNvPr id="89" name="Group 88"/>
          <p:cNvGrpSpPr/>
          <p:nvPr/>
        </p:nvGrpSpPr>
        <p:grpSpPr>
          <a:xfrm>
            <a:off x="6856611" y="2879158"/>
            <a:ext cx="623708" cy="643524"/>
            <a:chOff x="7370218" y="5273699"/>
            <a:chExt cx="623708" cy="643524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0218" y="5273699"/>
              <a:ext cx="468000" cy="468000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072" y="5361461"/>
              <a:ext cx="468000" cy="468000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5926" y="5449223"/>
              <a:ext cx="468000" cy="468000"/>
            </a:xfrm>
            <a:prstGeom prst="rect">
              <a:avLst/>
            </a:prstGeom>
          </p:spPr>
        </p:pic>
      </p:grpSp>
      <p:sp>
        <p:nvSpPr>
          <p:cNvPr id="95" name="Rectangle 94"/>
          <p:cNvSpPr/>
          <p:nvPr/>
        </p:nvSpPr>
        <p:spPr>
          <a:xfrm>
            <a:off x="5277076" y="1311885"/>
            <a:ext cx="3644666" cy="48419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solidFill>
                  <a:schemeClr val="tx1"/>
                </a:solidFill>
              </a:rPr>
              <a:t>Migrate with replicated structure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9007647" y="1310100"/>
            <a:ext cx="2880000" cy="48437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solidFill>
                  <a:schemeClr val="tx1"/>
                </a:solidFill>
              </a:rPr>
              <a:t>Migrate with metadata based structure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10087347" y="2888349"/>
            <a:ext cx="623708" cy="643524"/>
            <a:chOff x="7370218" y="5273699"/>
            <a:chExt cx="623708" cy="643524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0218" y="5273699"/>
              <a:ext cx="468000" cy="468000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072" y="5361461"/>
              <a:ext cx="468000" cy="468000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5926" y="5449223"/>
              <a:ext cx="468000" cy="4680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0932139" y="2101247"/>
            <a:ext cx="816387" cy="3056108"/>
            <a:chOff x="10197613" y="2437243"/>
            <a:chExt cx="816387" cy="305610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7613" y="2437243"/>
              <a:ext cx="270040" cy="208512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67587" y="2748384"/>
              <a:ext cx="270040" cy="208512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37627" y="3063623"/>
              <a:ext cx="270040" cy="208512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37627" y="3378862"/>
              <a:ext cx="270040" cy="208512"/>
            </a:xfrm>
            <a:prstGeom prst="rect">
              <a:avLst/>
            </a:prstGeom>
          </p:spPr>
        </p:pic>
        <p:cxnSp>
          <p:nvCxnSpPr>
            <p:cNvPr id="105" name="Elbow Connector 104"/>
            <p:cNvCxnSpPr>
              <a:stCxn id="102" idx="2"/>
              <a:endCxn id="103" idx="1"/>
            </p:cNvCxnSpPr>
            <p:nvPr/>
          </p:nvCxnSpPr>
          <p:spPr>
            <a:xfrm rot="16200000" flipH="1">
              <a:off x="10564626" y="2994877"/>
              <a:ext cx="210983" cy="13502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>
              <a:stCxn id="102" idx="2"/>
              <a:endCxn id="104" idx="1"/>
            </p:cNvCxnSpPr>
            <p:nvPr/>
          </p:nvCxnSpPr>
          <p:spPr>
            <a:xfrm rot="16200000" flipH="1">
              <a:off x="10407006" y="3152497"/>
              <a:ext cx="526222" cy="13502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3920" y="3714437"/>
              <a:ext cx="270040" cy="208512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43960" y="4029676"/>
              <a:ext cx="270040" cy="208512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43960" y="4344915"/>
              <a:ext cx="270040" cy="208512"/>
            </a:xfrm>
            <a:prstGeom prst="rect">
              <a:avLst/>
            </a:prstGeom>
          </p:spPr>
        </p:pic>
        <p:cxnSp>
          <p:nvCxnSpPr>
            <p:cNvPr id="110" name="Elbow Connector 109"/>
            <p:cNvCxnSpPr>
              <a:stCxn id="107" idx="2"/>
              <a:endCxn id="108" idx="1"/>
            </p:cNvCxnSpPr>
            <p:nvPr/>
          </p:nvCxnSpPr>
          <p:spPr>
            <a:xfrm rot="16200000" flipH="1">
              <a:off x="10570959" y="3960930"/>
              <a:ext cx="210983" cy="13502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110"/>
            <p:cNvCxnSpPr>
              <a:stCxn id="107" idx="2"/>
              <a:endCxn id="109" idx="1"/>
            </p:cNvCxnSpPr>
            <p:nvPr/>
          </p:nvCxnSpPr>
          <p:spPr>
            <a:xfrm rot="16200000" flipH="1">
              <a:off x="10413339" y="4118550"/>
              <a:ext cx="526222" cy="13502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67587" y="4654361"/>
              <a:ext cx="270040" cy="208512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37627" y="4969600"/>
              <a:ext cx="270040" cy="208512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37627" y="5284839"/>
              <a:ext cx="270040" cy="208512"/>
            </a:xfrm>
            <a:prstGeom prst="rect">
              <a:avLst/>
            </a:prstGeom>
          </p:spPr>
        </p:pic>
        <p:cxnSp>
          <p:nvCxnSpPr>
            <p:cNvPr id="115" name="Elbow Connector 114"/>
            <p:cNvCxnSpPr>
              <a:stCxn id="112" idx="2"/>
              <a:endCxn id="113" idx="1"/>
            </p:cNvCxnSpPr>
            <p:nvPr/>
          </p:nvCxnSpPr>
          <p:spPr>
            <a:xfrm rot="16200000" flipH="1">
              <a:off x="10564626" y="4900854"/>
              <a:ext cx="210983" cy="13502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Elbow Connector 115"/>
            <p:cNvCxnSpPr>
              <a:stCxn id="112" idx="2"/>
              <a:endCxn id="114" idx="1"/>
            </p:cNvCxnSpPr>
            <p:nvPr/>
          </p:nvCxnSpPr>
          <p:spPr>
            <a:xfrm rot="16200000" flipH="1">
              <a:off x="10407006" y="5058474"/>
              <a:ext cx="526222" cy="13502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Elbow Connector 116"/>
            <p:cNvCxnSpPr>
              <a:stCxn id="53" idx="2"/>
              <a:endCxn id="102" idx="1"/>
            </p:cNvCxnSpPr>
            <p:nvPr/>
          </p:nvCxnSpPr>
          <p:spPr>
            <a:xfrm rot="16200000" flipH="1">
              <a:off x="10296668" y="2681720"/>
              <a:ext cx="206885" cy="134954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Elbow Connector 120"/>
            <p:cNvCxnSpPr>
              <a:stCxn id="53" idx="2"/>
              <a:endCxn id="107" idx="1"/>
            </p:cNvCxnSpPr>
            <p:nvPr/>
          </p:nvCxnSpPr>
          <p:spPr>
            <a:xfrm rot="16200000" flipH="1">
              <a:off x="9816807" y="3161580"/>
              <a:ext cx="1172938" cy="141287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Elbow Connector 123"/>
            <p:cNvCxnSpPr>
              <a:stCxn id="53" idx="2"/>
              <a:endCxn id="112" idx="1"/>
            </p:cNvCxnSpPr>
            <p:nvPr/>
          </p:nvCxnSpPr>
          <p:spPr>
            <a:xfrm rot="16200000" flipH="1">
              <a:off x="9343679" y="3634709"/>
              <a:ext cx="2112862" cy="134954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TextBox 127"/>
          <p:cNvSpPr txBox="1"/>
          <p:nvPr/>
        </p:nvSpPr>
        <p:spPr>
          <a:xfrm>
            <a:off x="9028485" y="3600060"/>
            <a:ext cx="21169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 completely new structure is built from values in chosen field</a:t>
            </a:r>
          </a:p>
          <a:p>
            <a:r>
              <a:rPr lang="en-GB" sz="1600" dirty="0"/>
              <a:t>Files are moved to news folders according to their metadata values</a:t>
            </a:r>
          </a:p>
          <a:p>
            <a:r>
              <a:rPr lang="en-GB" sz="1600" dirty="0"/>
              <a:t>Permissions are inherited from the destination</a:t>
            </a:r>
            <a:endParaRPr lang="en-US" sz="1600" dirty="0"/>
          </a:p>
        </p:txBody>
      </p:sp>
      <p:sp>
        <p:nvSpPr>
          <p:cNvPr id="129" name="TextBox 128"/>
          <p:cNvSpPr txBox="1"/>
          <p:nvPr/>
        </p:nvSpPr>
        <p:spPr>
          <a:xfrm>
            <a:off x="3095337" y="4398036"/>
            <a:ext cx="2492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Files migrated to destination with no structure</a:t>
            </a:r>
          </a:p>
          <a:p>
            <a:r>
              <a:rPr lang="en-GB" dirty="0"/>
              <a:t>Permissions are inherited from the destination</a:t>
            </a: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5400000">
            <a:off x="1209781" y="3484580"/>
            <a:ext cx="2931459" cy="3845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721548" y="2118774"/>
            <a:ext cx="1148971" cy="3360436"/>
            <a:chOff x="7720960" y="2076769"/>
            <a:chExt cx="1148971" cy="3360436"/>
          </a:xfrm>
        </p:grpSpPr>
        <p:grpSp>
          <p:nvGrpSpPr>
            <p:cNvPr id="93" name="Group 92"/>
            <p:cNvGrpSpPr/>
            <p:nvPr/>
          </p:nvGrpSpPr>
          <p:grpSpPr>
            <a:xfrm>
              <a:off x="7720960" y="2076769"/>
              <a:ext cx="1080160" cy="3360436"/>
              <a:chOff x="1768313" y="2453947"/>
              <a:chExt cx="1080160" cy="3360436"/>
            </a:xfrm>
          </p:grpSpPr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8313" y="2453947"/>
                <a:ext cx="270040" cy="208512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8353" y="2769186"/>
                <a:ext cx="270040" cy="208512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8353" y="4660154"/>
                <a:ext cx="270040" cy="208512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8353" y="5605871"/>
                <a:ext cx="270040" cy="208512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8393" y="3084425"/>
                <a:ext cx="270040" cy="208512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8393" y="4029676"/>
                <a:ext cx="270040" cy="208512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8393" y="4344915"/>
                <a:ext cx="270040" cy="208512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8393" y="4975393"/>
                <a:ext cx="270040" cy="208512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8393" y="5290632"/>
                <a:ext cx="270040" cy="208512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8433" y="3399198"/>
                <a:ext cx="270040" cy="208512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8433" y="3714437"/>
                <a:ext cx="270040" cy="208512"/>
              </a:xfrm>
              <a:prstGeom prst="rect">
                <a:avLst/>
              </a:prstGeom>
            </p:spPr>
          </p:pic>
          <p:cxnSp>
            <p:nvCxnSpPr>
              <p:cNvPr id="134" name="Elbow Connector 133"/>
              <p:cNvCxnSpPr>
                <a:stCxn id="118" idx="2"/>
                <a:endCxn id="119" idx="1"/>
              </p:cNvCxnSpPr>
              <p:nvPr/>
            </p:nvCxnSpPr>
            <p:spPr>
              <a:xfrm rot="16200000" flipH="1">
                <a:off x="1865352" y="2700440"/>
                <a:ext cx="210983" cy="135020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Elbow Connector 134"/>
              <p:cNvCxnSpPr>
                <a:stCxn id="119" idx="2"/>
                <a:endCxn id="123" idx="1"/>
              </p:cNvCxnSpPr>
              <p:nvPr/>
            </p:nvCxnSpPr>
            <p:spPr>
              <a:xfrm rot="16200000" flipH="1">
                <a:off x="2135392" y="3015679"/>
                <a:ext cx="210983" cy="135020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Elbow Connector 135"/>
              <p:cNvCxnSpPr>
                <a:stCxn id="119" idx="2"/>
                <a:endCxn id="125" idx="1"/>
              </p:cNvCxnSpPr>
              <p:nvPr/>
            </p:nvCxnSpPr>
            <p:spPr>
              <a:xfrm rot="16200000" flipH="1">
                <a:off x="1662766" y="3488305"/>
                <a:ext cx="1156234" cy="135020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Elbow Connector 136"/>
              <p:cNvCxnSpPr>
                <a:stCxn id="119" idx="2"/>
                <a:endCxn id="126" idx="1"/>
              </p:cNvCxnSpPr>
              <p:nvPr/>
            </p:nvCxnSpPr>
            <p:spPr>
              <a:xfrm rot="16200000" flipH="1">
                <a:off x="1505147" y="3645924"/>
                <a:ext cx="1471473" cy="135020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Elbow Connector 137"/>
              <p:cNvCxnSpPr>
                <a:stCxn id="118" idx="2"/>
                <a:endCxn id="120" idx="1"/>
              </p:cNvCxnSpPr>
              <p:nvPr/>
            </p:nvCxnSpPr>
            <p:spPr>
              <a:xfrm rot="16200000" flipH="1">
                <a:off x="919868" y="3645924"/>
                <a:ext cx="2101951" cy="135020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Elbow Connector 138"/>
              <p:cNvCxnSpPr>
                <a:stCxn id="118" idx="2"/>
                <a:endCxn id="122" idx="1"/>
              </p:cNvCxnSpPr>
              <p:nvPr/>
            </p:nvCxnSpPr>
            <p:spPr>
              <a:xfrm rot="16200000" flipH="1">
                <a:off x="447009" y="4118783"/>
                <a:ext cx="3047668" cy="135020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Elbow Connector 139"/>
              <p:cNvCxnSpPr>
                <a:stCxn id="123" idx="2"/>
                <a:endCxn id="132" idx="1"/>
              </p:cNvCxnSpPr>
              <p:nvPr/>
            </p:nvCxnSpPr>
            <p:spPr>
              <a:xfrm rot="16200000" flipH="1">
                <a:off x="2405665" y="3330685"/>
                <a:ext cx="210517" cy="135020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Elbow Connector 140"/>
              <p:cNvCxnSpPr>
                <a:stCxn id="123" idx="2"/>
                <a:endCxn id="133" idx="1"/>
              </p:cNvCxnSpPr>
              <p:nvPr/>
            </p:nvCxnSpPr>
            <p:spPr>
              <a:xfrm rot="16200000" flipH="1">
                <a:off x="2248045" y="3488305"/>
                <a:ext cx="525756" cy="135020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Elbow Connector 141"/>
              <p:cNvCxnSpPr>
                <a:stCxn id="120" idx="2"/>
                <a:endCxn id="130" idx="1"/>
              </p:cNvCxnSpPr>
              <p:nvPr/>
            </p:nvCxnSpPr>
            <p:spPr>
              <a:xfrm rot="16200000" flipH="1">
                <a:off x="2135392" y="4906647"/>
                <a:ext cx="210983" cy="135020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Elbow Connector 142"/>
              <p:cNvCxnSpPr>
                <a:stCxn id="120" idx="2"/>
                <a:endCxn id="131" idx="1"/>
              </p:cNvCxnSpPr>
              <p:nvPr/>
            </p:nvCxnSpPr>
            <p:spPr>
              <a:xfrm rot="16200000" flipH="1">
                <a:off x="1977772" y="5064267"/>
                <a:ext cx="526222" cy="135020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8665654" y="2985302"/>
              <a:ext cx="195777" cy="187297"/>
              <a:chOff x="1519828" y="1307566"/>
              <a:chExt cx="268176" cy="25656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531471" y="1307593"/>
                <a:ext cx="256533" cy="256533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>
                <a:off x="1519828" y="1307566"/>
                <a:ext cx="256533" cy="256533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/>
            <p:cNvGrpSpPr/>
            <p:nvPr/>
          </p:nvGrpSpPr>
          <p:grpSpPr>
            <a:xfrm>
              <a:off x="8674154" y="3289913"/>
              <a:ext cx="195777" cy="187297"/>
              <a:chOff x="1519828" y="1307566"/>
              <a:chExt cx="268176" cy="256560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>
                <a:off x="1531471" y="1307593"/>
                <a:ext cx="256533" cy="256533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H="1">
                <a:off x="1519828" y="1307566"/>
                <a:ext cx="256533" cy="256533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5285351" y="4089947"/>
            <a:ext cx="2512629" cy="2062103"/>
            <a:chOff x="5285351" y="4147613"/>
            <a:chExt cx="2512629" cy="2062103"/>
          </a:xfrm>
        </p:grpSpPr>
        <p:sp>
          <p:nvSpPr>
            <p:cNvPr id="127" name="TextBox 126"/>
            <p:cNvSpPr txBox="1"/>
            <p:nvPr/>
          </p:nvSpPr>
          <p:spPr>
            <a:xfrm>
              <a:off x="5285351" y="4147613"/>
              <a:ext cx="251262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Existing folders are copied across and merged with those in place</a:t>
              </a:r>
            </a:p>
            <a:p>
              <a:r>
                <a:rPr lang="en-GB" sz="1600" dirty="0"/>
                <a:t>Optionally, a number of folders are removed from bottom up</a:t>
              </a:r>
            </a:p>
            <a:p>
              <a:r>
                <a:rPr lang="en-GB" sz="1600" dirty="0"/>
                <a:t>Folder permissions can be copied or merged across</a:t>
              </a:r>
              <a:endParaRPr lang="en-US" sz="1600" dirty="0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6345888" y="5437205"/>
              <a:ext cx="195777" cy="187297"/>
              <a:chOff x="1519828" y="1307566"/>
              <a:chExt cx="268176" cy="256560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>
                <a:off x="1531471" y="1307593"/>
                <a:ext cx="256533" cy="256533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H="1">
                <a:off x="1519828" y="1307566"/>
                <a:ext cx="256533" cy="256533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83565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Duplication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Analysis to identify duplicate files takes time and is often done after other clean up and deletion work is completed</a:t>
            </a:r>
          </a:p>
          <a:p>
            <a:r>
              <a:rPr lang="en-GB" dirty="0"/>
              <a:t>Work with your Active Navigation Administrator to have duplicate analysis completed for your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0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Working with Reports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Discovery </a:t>
            </a:r>
            <a:r>
              <a:rPr lang="en-GB" dirty="0" err="1"/>
              <a:t>Center</a:t>
            </a:r>
            <a:r>
              <a:rPr lang="en-GB" dirty="0"/>
              <a:t> indexing rapidly skims and inventories files</a:t>
            </a:r>
          </a:p>
          <a:p>
            <a:r>
              <a:rPr lang="en-GB" dirty="0"/>
              <a:t>Work with your Active Navigation Administrator to have files skimmed and classified for your review and action </a:t>
            </a:r>
          </a:p>
          <a:p>
            <a:r>
              <a:rPr lang="en-GB" dirty="0"/>
              <a:t>Skim results allow the full range of basic metadata to be reviewed and acted upon</a:t>
            </a:r>
          </a:p>
          <a:p>
            <a:r>
              <a:rPr lang="en-GB" dirty="0"/>
              <a:t>Focus on skim results in order to efficiently address large volumes of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16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RP2 Generate a Duplicates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Go to Reporting and Actions &gt; Report Viewer</a:t>
            </a:r>
          </a:p>
          <a:p>
            <a:r>
              <a:rPr lang="en-GB" dirty="0"/>
              <a:t>Click Define View</a:t>
            </a:r>
          </a:p>
          <a:p>
            <a:r>
              <a:rPr lang="en-GB" dirty="0"/>
              <a:t>From the Report Type drop down, click File Duplicates</a:t>
            </a:r>
          </a:p>
          <a:p>
            <a:r>
              <a:rPr lang="en-GB" dirty="0"/>
              <a:t>From the Master Selection Strategy drop down, click First Created</a:t>
            </a:r>
          </a:p>
          <a:p>
            <a:r>
              <a:rPr lang="en-GB" dirty="0"/>
              <a:t>Click on the Network Locations tab select a location to report on</a:t>
            </a:r>
          </a:p>
          <a:p>
            <a:r>
              <a:rPr lang="en-GB" dirty="0"/>
              <a:t>Click Generate Now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994574"/>
            <a:ext cx="6872288" cy="5178414"/>
          </a:xfrm>
        </p:spPr>
      </p:pic>
      <p:sp>
        <p:nvSpPr>
          <p:cNvPr id="6" name="Rectangle 5"/>
          <p:cNvSpPr/>
          <p:nvPr/>
        </p:nvSpPr>
        <p:spPr>
          <a:xfrm>
            <a:off x="5729624" y="2387674"/>
            <a:ext cx="1286930" cy="313266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87491" y="2387674"/>
            <a:ext cx="1311564" cy="313266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55022" y="2903370"/>
            <a:ext cx="2613123" cy="1280703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88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RP2 Review a Duplicates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Master shows files in each cluster that match the chosen Master Selection Strategy</a:t>
            </a:r>
          </a:p>
          <a:p>
            <a:r>
              <a:rPr lang="en-GB" dirty="0"/>
              <a:t>File Duplicate shows files for which an identical Master has been identified</a:t>
            </a:r>
          </a:p>
          <a:p>
            <a:r>
              <a:rPr lang="en-GB" dirty="0"/>
              <a:t>Empty files have no size and therefore cannot be </a:t>
            </a:r>
            <a:r>
              <a:rPr lang="en-GB" dirty="0" err="1"/>
              <a:t>analyzed</a:t>
            </a:r>
            <a:r>
              <a:rPr lang="en-GB" dirty="0"/>
              <a:t> as duplicates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994574"/>
            <a:ext cx="6872288" cy="5178414"/>
          </a:xfrm>
        </p:spPr>
      </p:pic>
    </p:spTree>
    <p:extLst>
      <p:ext uri="{BB962C8B-B14F-4D97-AF65-F5344CB8AC3E}">
        <p14:creationId xmlns:p14="http://schemas.microsoft.com/office/powerpoint/2010/main" val="2560632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AC2 Delete Files (Duplicates)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When working with a duplicates report additional options are available</a:t>
            </a:r>
          </a:p>
          <a:p>
            <a:r>
              <a:rPr lang="en-GB" dirty="0"/>
              <a:t>The Create Shortcuts option writes a Windows shortcut file in place of the deleted file</a:t>
            </a:r>
          </a:p>
          <a:p>
            <a:r>
              <a:rPr lang="en-GB" dirty="0"/>
              <a:t>The shortcut will point to the remaining master file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994574"/>
            <a:ext cx="6872288" cy="51784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12000" y="3119111"/>
            <a:ext cx="1727200" cy="25216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36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AC4 </a:t>
            </a:r>
            <a:r>
              <a:rPr lang="en-GB" dirty="0" err="1"/>
              <a:t>Markup</a:t>
            </a:r>
            <a:r>
              <a:rPr lang="en-GB" dirty="0"/>
              <a:t> Files in Bulk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Load a report view for review</a:t>
            </a:r>
          </a:p>
          <a:p>
            <a:r>
              <a:rPr lang="en-GB" dirty="0"/>
              <a:t>Click the Data Table tab</a:t>
            </a:r>
          </a:p>
          <a:p>
            <a:r>
              <a:rPr lang="en-GB" dirty="0"/>
              <a:t>Click on a report value to select files for </a:t>
            </a:r>
            <a:r>
              <a:rPr lang="en-GB" dirty="0" err="1"/>
              <a:t>markup</a:t>
            </a:r>
            <a:endParaRPr lang="en-GB" dirty="0"/>
          </a:p>
          <a:p>
            <a:r>
              <a:rPr lang="en-GB" dirty="0"/>
              <a:t>Right-click and select the </a:t>
            </a:r>
            <a:r>
              <a:rPr lang="en-GB" dirty="0" err="1"/>
              <a:t>Markup</a:t>
            </a:r>
            <a:r>
              <a:rPr lang="en-GB" dirty="0"/>
              <a:t> option</a:t>
            </a:r>
          </a:p>
          <a:p>
            <a:r>
              <a:rPr lang="en-GB" dirty="0"/>
              <a:t>Select the </a:t>
            </a:r>
            <a:r>
              <a:rPr lang="en-GB" dirty="0" err="1"/>
              <a:t>markup</a:t>
            </a:r>
            <a:r>
              <a:rPr lang="en-GB" dirty="0"/>
              <a:t> field you wish to store the results in</a:t>
            </a:r>
          </a:p>
          <a:p>
            <a:r>
              <a:rPr lang="en-GB" dirty="0"/>
              <a:t>Select the appropriate </a:t>
            </a:r>
            <a:r>
              <a:rPr lang="en-GB" dirty="0" err="1"/>
              <a:t>markup</a:t>
            </a:r>
            <a:r>
              <a:rPr lang="en-GB" dirty="0"/>
              <a:t> value</a:t>
            </a:r>
          </a:p>
          <a:p>
            <a:r>
              <a:rPr lang="en-GB" dirty="0"/>
              <a:t>Click </a:t>
            </a:r>
            <a:r>
              <a:rPr lang="en-GB" dirty="0" err="1"/>
              <a:t>Markup</a:t>
            </a:r>
            <a:endParaRPr lang="en-GB" dirty="0"/>
          </a:p>
          <a:p>
            <a:r>
              <a:rPr lang="en-GB" dirty="0"/>
              <a:t>A confirmation dialog will appear. Check the details and click OK to confirm the action.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042971"/>
            <a:ext cx="6872288" cy="50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90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AC4 </a:t>
            </a:r>
            <a:r>
              <a:rPr lang="en-GB" dirty="0" err="1"/>
              <a:t>Markup</a:t>
            </a:r>
            <a:r>
              <a:rPr lang="en-GB" dirty="0"/>
              <a:t> Files Individually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Load a report view for review</a:t>
            </a:r>
          </a:p>
          <a:p>
            <a:r>
              <a:rPr lang="en-GB" dirty="0"/>
              <a:t>Click on a report value to select files</a:t>
            </a:r>
          </a:p>
          <a:p>
            <a:r>
              <a:rPr lang="en-GB" dirty="0"/>
              <a:t>Click on the File List tab</a:t>
            </a:r>
          </a:p>
          <a:p>
            <a:r>
              <a:rPr lang="en-GB" dirty="0"/>
              <a:t>Click on the name of the first file for review</a:t>
            </a:r>
          </a:p>
          <a:p>
            <a:r>
              <a:rPr lang="en-GB" dirty="0"/>
              <a:t>A metadata preview dialog will be displayed. Click on the </a:t>
            </a:r>
            <a:r>
              <a:rPr lang="en-GB" dirty="0" err="1"/>
              <a:t>Markup</a:t>
            </a:r>
            <a:r>
              <a:rPr lang="en-GB" dirty="0"/>
              <a:t> tab</a:t>
            </a:r>
          </a:p>
          <a:p>
            <a:r>
              <a:rPr lang="en-GB" dirty="0"/>
              <a:t>Select the required </a:t>
            </a:r>
            <a:r>
              <a:rPr lang="en-GB" dirty="0" err="1"/>
              <a:t>markup</a:t>
            </a:r>
            <a:r>
              <a:rPr lang="en-GB" dirty="0"/>
              <a:t> values</a:t>
            </a:r>
          </a:p>
          <a:p>
            <a:r>
              <a:rPr lang="en-GB" dirty="0"/>
              <a:t>Click Save File </a:t>
            </a:r>
            <a:r>
              <a:rPr lang="en-GB" dirty="0" err="1"/>
              <a:t>Markup</a:t>
            </a:r>
            <a:r>
              <a:rPr lang="en-GB" dirty="0"/>
              <a:t> Changes</a:t>
            </a:r>
          </a:p>
          <a:p>
            <a:r>
              <a:rPr lang="en-GB" dirty="0"/>
              <a:t>Click Next to review the next file in the list</a:t>
            </a:r>
          </a:p>
          <a:p>
            <a:r>
              <a:rPr lang="en-GB" dirty="0"/>
              <a:t>Repeat steps to review and </a:t>
            </a:r>
            <a:r>
              <a:rPr lang="en-GB" dirty="0" err="1"/>
              <a:t>markup</a:t>
            </a:r>
            <a:r>
              <a:rPr lang="en-GB" dirty="0"/>
              <a:t> all files</a:t>
            </a:r>
          </a:p>
          <a:p>
            <a:endParaRPr lang="en-US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088716"/>
            <a:ext cx="6872288" cy="49901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14833" y="2969944"/>
            <a:ext cx="3532094" cy="8466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323294" y="4668370"/>
            <a:ext cx="1057836" cy="21904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63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Reviewing New Metadata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Once unwanted files have been deleted or quarantined and duplicates resolved more complex analysis can take place</a:t>
            </a:r>
          </a:p>
          <a:p>
            <a:r>
              <a:rPr lang="en-GB" dirty="0"/>
              <a:t>Work with your Active Navigation Administrator to ensure the right analysis takes place</a:t>
            </a:r>
          </a:p>
          <a:p>
            <a:r>
              <a:rPr lang="en-GB" dirty="0"/>
              <a:t>Analysis and classification generates new metadata for files so that they can be migrated and tagged in new repositories</a:t>
            </a:r>
          </a:p>
          <a:p>
            <a:r>
              <a:rPr lang="en-GB" dirty="0"/>
              <a:t>To ensure new metadata meets business requirements you may wish to review analysis results</a:t>
            </a:r>
          </a:p>
          <a:p>
            <a:r>
              <a:rPr lang="en-GB" dirty="0"/>
              <a:t>Discovery </a:t>
            </a:r>
            <a:r>
              <a:rPr lang="en-GB" dirty="0" err="1"/>
              <a:t>Center</a:t>
            </a:r>
            <a:r>
              <a:rPr lang="en-GB" dirty="0"/>
              <a:t> supports review using its browser interface or offline review working with exported data</a:t>
            </a:r>
          </a:p>
          <a:p>
            <a:r>
              <a:rPr lang="en-GB" dirty="0"/>
              <a:t>If you choose to work with exported data, any changes you make will be imported back into Discovery </a:t>
            </a:r>
            <a:r>
              <a:rPr lang="en-GB" dirty="0" err="1"/>
              <a:t>Center</a:t>
            </a:r>
            <a:r>
              <a:rPr lang="en-GB" dirty="0"/>
              <a:t> by your Active Navigation Administrator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23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RP3 Export File Level Results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Set up a report view to collect the file data for export</a:t>
            </a:r>
          </a:p>
          <a:p>
            <a:r>
              <a:rPr lang="en-GB" dirty="0"/>
              <a:t>From the chart or table, select the report categories for which an export is required</a:t>
            </a:r>
          </a:p>
          <a:p>
            <a:r>
              <a:rPr lang="en-GB" dirty="0"/>
              <a:t>Right-click and click Export File List</a:t>
            </a:r>
          </a:p>
          <a:p>
            <a:r>
              <a:rPr lang="en-GB" dirty="0"/>
              <a:t>An export options dialog will be displayed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994574"/>
            <a:ext cx="6872288" cy="517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541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RP3 Export File Level Results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Check the metadata fields you wish to export</a:t>
            </a:r>
          </a:p>
          <a:p>
            <a:pPr lvl="1"/>
            <a:r>
              <a:rPr lang="en-GB" dirty="0"/>
              <a:t>File name, folder path, extension, last modified date and size are useful defaults</a:t>
            </a:r>
          </a:p>
          <a:p>
            <a:pPr lvl="1"/>
            <a:r>
              <a:rPr lang="en-GB" dirty="0"/>
              <a:t>Ensure that the fields that must be reviewed are also checked</a:t>
            </a:r>
          </a:p>
          <a:p>
            <a:r>
              <a:rPr lang="en-GB" dirty="0"/>
              <a:t>Scroll to the bottom of the options dialog and ensure that Field Intensity and Field Diversity are unchecked</a:t>
            </a:r>
          </a:p>
          <a:p>
            <a:r>
              <a:rPr lang="en-GB" dirty="0"/>
              <a:t>Click Export</a:t>
            </a:r>
          </a:p>
          <a:p>
            <a:r>
              <a:rPr lang="en-GB" dirty="0"/>
              <a:t>A CSV file will be downloaded to save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994574"/>
            <a:ext cx="6872288" cy="5178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246" y="4548868"/>
            <a:ext cx="4145083" cy="3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25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RP3 Review Exported File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Exports are readily reviewed in applications such as Microsoft Excel</a:t>
            </a:r>
          </a:p>
          <a:p>
            <a:r>
              <a:rPr lang="en-GB" dirty="0"/>
              <a:t>Excel allows columns to be filtered as needed</a:t>
            </a:r>
          </a:p>
          <a:p>
            <a:r>
              <a:rPr lang="en-GB" dirty="0"/>
              <a:t>If changes are made to export values, Discovery </a:t>
            </a:r>
            <a:r>
              <a:rPr lang="en-GB" dirty="0" err="1"/>
              <a:t>Center</a:t>
            </a:r>
            <a:r>
              <a:rPr lang="en-GB" dirty="0"/>
              <a:t> is optionally capable of importing those values</a:t>
            </a:r>
          </a:p>
          <a:p>
            <a:r>
              <a:rPr lang="en-GB" dirty="0"/>
              <a:t>When editing exported data</a:t>
            </a:r>
          </a:p>
          <a:p>
            <a:pPr lvl="1"/>
            <a:r>
              <a:rPr lang="en-GB" dirty="0"/>
              <a:t>Do not change Full Path values</a:t>
            </a:r>
          </a:p>
          <a:p>
            <a:pPr lvl="1"/>
            <a:r>
              <a:rPr lang="en-GB" dirty="0"/>
              <a:t>Do not change column headers</a:t>
            </a:r>
          </a:p>
          <a:p>
            <a:pPr lvl="1"/>
            <a:r>
              <a:rPr lang="en-GB" dirty="0"/>
              <a:t>Separate multiple field values using || (</a:t>
            </a:r>
            <a:r>
              <a:rPr lang="en-GB" dirty="0" err="1"/>
              <a:t>eg</a:t>
            </a:r>
            <a:r>
              <a:rPr lang="en-GB" dirty="0"/>
              <a:t> value A||value B)</a:t>
            </a:r>
          </a:p>
          <a:p>
            <a:r>
              <a:rPr lang="en-GB" dirty="0"/>
              <a:t>Ensure the file is saved as either</a:t>
            </a:r>
          </a:p>
          <a:p>
            <a:pPr lvl="1"/>
            <a:r>
              <a:rPr lang="en-GB" dirty="0"/>
              <a:t>CSV (MS-DOS)</a:t>
            </a:r>
          </a:p>
          <a:p>
            <a:pPr lvl="1"/>
            <a:r>
              <a:rPr lang="en-GB" dirty="0"/>
              <a:t>XLSX workbook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572523"/>
            <a:ext cx="6872288" cy="402251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9673041" y="3188175"/>
            <a:ext cx="2062581" cy="1007649"/>
          </a:xfrm>
          <a:prstGeom prst="wedgeRoundRectCallout">
            <a:avLst>
              <a:gd name="adj1" fmla="val -15409"/>
              <a:gd name="adj2" fmla="val -130904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Chosen metadata is presented as column headings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304414" y="3773488"/>
            <a:ext cx="2062581" cy="1007649"/>
          </a:xfrm>
          <a:prstGeom prst="wedgeRoundRectCallout">
            <a:avLst>
              <a:gd name="adj1" fmla="val -36499"/>
              <a:gd name="adj2" fmla="val -188252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Exported file list always contains full file path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35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Information Manager 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Related activity modules</a:t>
            </a:r>
          </a:p>
          <a:p>
            <a:pPr lvl="1"/>
            <a:r>
              <a:rPr lang="en-GB" dirty="0">
                <a:hlinkClick r:id="" action="ppaction://noaction"/>
              </a:rPr>
              <a:t>RP1 Basic Reporting</a:t>
            </a:r>
            <a:endParaRPr lang="en-GB" dirty="0"/>
          </a:p>
          <a:p>
            <a:pPr lvl="1"/>
            <a:r>
              <a:rPr lang="en-GB" dirty="0">
                <a:hlinkClick r:id="" action="ppaction://noaction"/>
              </a:rPr>
              <a:t>RP2 Understanding Duplicates</a:t>
            </a:r>
            <a:endParaRPr lang="en-GB" dirty="0"/>
          </a:p>
          <a:p>
            <a:pPr lvl="1"/>
            <a:r>
              <a:rPr lang="en-GB" dirty="0">
                <a:hlinkClick r:id="" action="ppaction://noaction"/>
              </a:rPr>
              <a:t>RP3 Exploring Reporting</a:t>
            </a:r>
            <a:endParaRPr lang="en-GB" dirty="0"/>
          </a:p>
          <a:p>
            <a:pPr lvl="1"/>
            <a:r>
              <a:rPr lang="en-GB" dirty="0">
                <a:hlinkClick r:id="" action="ppaction://noaction"/>
              </a:rPr>
              <a:t>AC2 Deletion and Quarantine</a:t>
            </a:r>
            <a:endParaRPr lang="en-GB" dirty="0"/>
          </a:p>
          <a:p>
            <a:pPr lvl="1"/>
            <a:r>
              <a:rPr lang="en-GB" dirty="0">
                <a:hlinkClick r:id="" action="ppaction://noaction"/>
              </a:rPr>
              <a:t>AC3 Migration</a:t>
            </a:r>
            <a:endParaRPr lang="en-GB" dirty="0"/>
          </a:p>
          <a:p>
            <a:pPr lvl="1"/>
            <a:r>
              <a:rPr lang="en-GB" dirty="0">
                <a:hlinkClick r:id="" action="ppaction://noaction"/>
              </a:rPr>
              <a:t>AC4 Review and </a:t>
            </a:r>
            <a:r>
              <a:rPr lang="en-GB" dirty="0" err="1">
                <a:hlinkClick r:id="" action="ppaction://noaction"/>
              </a:rPr>
              <a:t>Markup</a:t>
            </a:r>
            <a:endParaRPr lang="en-GB" dirty="0"/>
          </a:p>
          <a:p>
            <a:pPr lvl="1"/>
            <a:r>
              <a:rPr lang="en-GB" dirty="0"/>
              <a:t>AC5 SharePoint Actions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Related quick start guides</a:t>
            </a:r>
          </a:p>
          <a:p>
            <a:pPr lvl="1"/>
            <a:r>
              <a:rPr lang="en-GB" dirty="0"/>
              <a:t>QS2A ROT Cleansing</a:t>
            </a:r>
          </a:p>
          <a:p>
            <a:pPr lvl="1"/>
            <a:r>
              <a:rPr lang="en-GB" dirty="0"/>
              <a:t>QS2B De-Duplication</a:t>
            </a:r>
          </a:p>
          <a:p>
            <a:pPr lvl="1"/>
            <a:r>
              <a:rPr lang="en-GB" dirty="0"/>
              <a:t>QS3 File Migration to File Share</a:t>
            </a:r>
          </a:p>
          <a:p>
            <a:pPr lvl="1"/>
            <a:r>
              <a:rPr lang="en-GB" dirty="0"/>
              <a:t>QS4 File Migration to SharePoint</a:t>
            </a:r>
          </a:p>
          <a:p>
            <a:pPr lvl="1"/>
            <a:r>
              <a:rPr lang="en-GB" dirty="0"/>
              <a:t>QS5 Policy Monitoring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6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RP1 Key Concepts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Available report types are:</a:t>
            </a:r>
          </a:p>
          <a:p>
            <a:pPr lvl="1"/>
            <a:r>
              <a:rPr lang="en-US" dirty="0"/>
              <a:t>File extensions</a:t>
            </a:r>
          </a:p>
          <a:p>
            <a:pPr lvl="1"/>
            <a:r>
              <a:rPr lang="en-US" dirty="0"/>
              <a:t>File dates (created, modified and last accessed)</a:t>
            </a:r>
          </a:p>
          <a:p>
            <a:pPr lvl="1"/>
            <a:r>
              <a:rPr lang="en-US" dirty="0"/>
              <a:t>File owner (from repository Windows Owner attribute)</a:t>
            </a:r>
          </a:p>
          <a:p>
            <a:pPr lvl="1"/>
            <a:r>
              <a:rPr lang="en-US" dirty="0"/>
              <a:t>Containers (folder structure, file volumes and file counts)</a:t>
            </a:r>
          </a:p>
          <a:p>
            <a:pPr lvl="1"/>
            <a:r>
              <a:rPr lang="en-US" dirty="0"/>
              <a:t>Duplicates</a:t>
            </a:r>
          </a:p>
          <a:p>
            <a:pPr lvl="1"/>
            <a:r>
              <a:rPr lang="en-US" dirty="0"/>
              <a:t>Calculated field (for available fields such as Sensitive Data)</a:t>
            </a:r>
          </a:p>
          <a:p>
            <a:r>
              <a:rPr lang="en-US" dirty="0"/>
              <a:t>Reports across millions of files will take time to render</a:t>
            </a:r>
          </a:p>
          <a:p>
            <a:pPr lvl="1"/>
            <a:r>
              <a:rPr lang="en-US" dirty="0"/>
              <a:t>Report views are cached for subsequent fast rendering</a:t>
            </a:r>
          </a:p>
          <a:p>
            <a:r>
              <a:rPr lang="en-US" dirty="0"/>
              <a:t>Reports show a snapshot of index results at a given time</a:t>
            </a:r>
          </a:p>
          <a:p>
            <a:r>
              <a:rPr lang="en-US" dirty="0"/>
              <a:t>Areas of Interest allow results from different indexes and locations to be combined into one report</a:t>
            </a:r>
          </a:p>
        </p:txBody>
      </p:sp>
    </p:spTree>
    <p:extLst>
      <p:ext uri="{BB962C8B-B14F-4D97-AF65-F5344CB8AC3E}">
        <p14:creationId xmlns:p14="http://schemas.microsoft.com/office/powerpoint/2010/main" val="3542446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RP1 Key Concepts 2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Chart presentations are chosen to best represent index results</a:t>
            </a:r>
          </a:p>
          <a:p>
            <a:pPr lvl="1"/>
            <a:r>
              <a:rPr lang="en-US" dirty="0"/>
              <a:t>Column charts for basic metadata and calculated fields</a:t>
            </a:r>
          </a:p>
          <a:p>
            <a:pPr lvl="1"/>
            <a:r>
              <a:rPr lang="en-US" dirty="0"/>
              <a:t>Pie charts for duplicates</a:t>
            </a:r>
          </a:p>
          <a:p>
            <a:pPr lvl="1"/>
            <a:r>
              <a:rPr lang="en-US" dirty="0"/>
              <a:t>Radial maps for containers and folders</a:t>
            </a:r>
          </a:p>
          <a:p>
            <a:r>
              <a:rPr lang="en-US" dirty="0"/>
              <a:t>All reports are actionable</a:t>
            </a:r>
          </a:p>
          <a:p>
            <a:pPr lvl="1"/>
            <a:r>
              <a:rPr lang="en-US" dirty="0"/>
              <a:t>Delete/quarantine</a:t>
            </a:r>
          </a:p>
          <a:p>
            <a:pPr lvl="1"/>
            <a:r>
              <a:rPr lang="en-US" dirty="0"/>
              <a:t>Migrate</a:t>
            </a:r>
          </a:p>
          <a:p>
            <a:pPr lvl="1"/>
            <a:r>
              <a:rPr lang="en-US" dirty="0"/>
              <a:t>Markup</a:t>
            </a:r>
          </a:p>
          <a:p>
            <a:pPr lvl="1"/>
            <a:r>
              <a:rPr lang="en-US" dirty="0"/>
              <a:t>Update metadata</a:t>
            </a:r>
          </a:p>
          <a:p>
            <a:pPr lvl="1"/>
            <a:r>
              <a:rPr lang="en-US" dirty="0"/>
              <a:t>Export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375" y="3351252"/>
            <a:ext cx="3408318" cy="2689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6836"/>
          <a:stretch/>
        </p:blipFill>
        <p:spPr>
          <a:xfrm>
            <a:off x="9366693" y="3266885"/>
            <a:ext cx="2507981" cy="2773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915" y="982721"/>
            <a:ext cx="5006246" cy="215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2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RP1 Add an Area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Go to Reporting and Actions &gt; Reporting Overview</a:t>
            </a:r>
          </a:p>
          <a:p>
            <a:r>
              <a:rPr lang="en-GB"/>
              <a:t>Click on the Area of Interest tab</a:t>
            </a:r>
          </a:p>
          <a:p>
            <a:pPr lvl="1"/>
            <a:r>
              <a:rPr lang="en-GB"/>
              <a:t>Click Add</a:t>
            </a:r>
          </a:p>
          <a:p>
            <a:pPr lvl="1"/>
            <a:r>
              <a:rPr lang="en-GB"/>
              <a:t>Enter a descriptive name</a:t>
            </a:r>
          </a:p>
          <a:p>
            <a:r>
              <a:rPr lang="en-GB"/>
              <a:t>Check the locations that you need to add to the area of interest</a:t>
            </a:r>
          </a:p>
          <a:p>
            <a:pPr lvl="1"/>
            <a:r>
              <a:rPr lang="en-GB"/>
              <a:t>Any location can be added</a:t>
            </a:r>
          </a:p>
          <a:p>
            <a:pPr lvl="1"/>
            <a:r>
              <a:rPr lang="en-GB"/>
              <a:t>Added locations will be listed on the right</a:t>
            </a:r>
          </a:p>
          <a:p>
            <a:r>
              <a:rPr lang="en-GB"/>
              <a:t>Click Save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994574"/>
            <a:ext cx="6872288" cy="517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9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RP1 Generate a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 to Reporting and Actions &gt; Report Overview</a:t>
            </a:r>
          </a:p>
          <a:p>
            <a:r>
              <a:rPr lang="en-US" dirty="0"/>
              <a:t>Click the Locations tab then click on an Area of Interest or a location on the Network Map</a:t>
            </a:r>
          </a:p>
          <a:p>
            <a:r>
              <a:rPr lang="en-US" dirty="0"/>
              <a:t>Click Actions</a:t>
            </a:r>
          </a:p>
          <a:p>
            <a:r>
              <a:rPr lang="en-US" dirty="0"/>
              <a:t>From the Report Type drop down, click File Extensions</a:t>
            </a:r>
          </a:p>
          <a:p>
            <a:r>
              <a:rPr lang="en-US" dirty="0"/>
              <a:t>Click the Generate link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994574"/>
            <a:ext cx="6872288" cy="51784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86486" y="1993246"/>
            <a:ext cx="2650829" cy="998420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65358" y="1998698"/>
            <a:ext cx="3552028" cy="984655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2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RP1 Explore a Report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Once a report chart has been generated, its features can be explored</a:t>
            </a:r>
          </a:p>
          <a:p>
            <a:r>
              <a:rPr lang="en-US" dirty="0"/>
              <a:t>Chart columns show the number of files with a given value</a:t>
            </a:r>
          </a:p>
          <a:p>
            <a:r>
              <a:rPr lang="en-US" dirty="0"/>
              <a:t>The red line shows the total size of files</a:t>
            </a:r>
          </a:p>
          <a:p>
            <a:r>
              <a:rPr lang="en-US" dirty="0"/>
              <a:t>Charts will limit the number of values presented to remain usable</a:t>
            </a:r>
          </a:p>
          <a:p>
            <a:r>
              <a:rPr lang="en-US" dirty="0"/>
              <a:t>Click on columns to select values of interest</a:t>
            </a:r>
          </a:p>
          <a:p>
            <a:r>
              <a:rPr lang="en-US" dirty="0"/>
              <a:t>Ctrl-click enables many columns to be selected at once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257226"/>
            <a:ext cx="6872288" cy="4653111"/>
          </a:xfrm>
        </p:spPr>
      </p:pic>
    </p:spTree>
    <p:extLst>
      <p:ext uri="{BB962C8B-B14F-4D97-AF65-F5344CB8AC3E}">
        <p14:creationId xmlns:p14="http://schemas.microsoft.com/office/powerpoint/2010/main" val="266965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154" y="1022674"/>
            <a:ext cx="7443692" cy="50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RP3 Close Look at a Report Chart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8787627" y="4971424"/>
            <a:ext cx="1383748" cy="924309"/>
          </a:xfrm>
          <a:prstGeom prst="wedgeRoundRectCallout">
            <a:avLst>
              <a:gd name="adj1" fmla="val -81515"/>
              <a:gd name="adj2" fmla="val -72089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Report categories or values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935724" y="1505550"/>
            <a:ext cx="2227544" cy="557435"/>
          </a:xfrm>
          <a:prstGeom prst="wedgeRoundRectCallout">
            <a:avLst>
              <a:gd name="adj1" fmla="val -79937"/>
              <a:gd name="adj2" fmla="val 60336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Report title provides chart context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604563" y="5365387"/>
            <a:ext cx="1383748" cy="557435"/>
          </a:xfrm>
          <a:prstGeom prst="wedgeRoundRectCallout">
            <a:avLst>
              <a:gd name="adj1" fmla="val -57566"/>
              <a:gd name="adj2" fmla="val -92465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Report Type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61753" y="1605696"/>
            <a:ext cx="1523623" cy="557435"/>
          </a:xfrm>
          <a:prstGeom prst="wedgeRoundRectCallout">
            <a:avLst>
              <a:gd name="adj1" fmla="val 68514"/>
              <a:gd name="adj2" fmla="val 71572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Filter details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80979" y="2801973"/>
            <a:ext cx="1883256" cy="817432"/>
          </a:xfrm>
          <a:prstGeom prst="wedgeRoundRectCallout">
            <a:avLst>
              <a:gd name="adj1" fmla="val 62440"/>
              <a:gd name="adj2" fmla="val 35619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Chart columns show file count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7837417" y="1878212"/>
            <a:ext cx="1900421" cy="1332477"/>
          </a:xfrm>
          <a:prstGeom prst="wedgeRoundRectCallout">
            <a:avLst>
              <a:gd name="adj1" fmla="val -159010"/>
              <a:gd name="adj2" fmla="val 133666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Context menu works with selected value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972479" y="4775320"/>
            <a:ext cx="1383748" cy="868784"/>
          </a:xfrm>
          <a:prstGeom prst="wedgeRoundRectCallout">
            <a:avLst>
              <a:gd name="adj1" fmla="val 119858"/>
              <a:gd name="adj2" fmla="val -92452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Values can be selected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9608894" y="2850580"/>
            <a:ext cx="1883256" cy="817432"/>
          </a:xfrm>
          <a:prstGeom prst="wedgeRoundRectCallout">
            <a:avLst>
              <a:gd name="adj1" fmla="val -64838"/>
              <a:gd name="adj2" fmla="val 34533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Chart line shows file size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95141"/>
      </p:ext>
    </p:extLst>
  </p:cSld>
  <p:clrMapOvr>
    <a:masterClrMapping/>
  </p:clrMapOvr>
</p:sld>
</file>

<file path=ppt/theme/theme1.xml><?xml version="1.0" encoding="utf-8"?>
<a:theme xmlns:a="http://schemas.openxmlformats.org/drawingml/2006/main" name="Active Navigation 2015-16 Office Theme">
  <a:themeElements>
    <a:clrScheme name="Active Navigation 2015-16">
      <a:dk1>
        <a:srgbClr val="292929"/>
      </a:dk1>
      <a:lt1>
        <a:sysClr val="window" lastClr="FFFFFF"/>
      </a:lt1>
      <a:dk2>
        <a:srgbClr val="2A3644"/>
      </a:dk2>
      <a:lt2>
        <a:srgbClr val="E7E6E6"/>
      </a:lt2>
      <a:accent1>
        <a:srgbClr val="013D6B"/>
      </a:accent1>
      <a:accent2>
        <a:srgbClr val="BD0C26"/>
      </a:accent2>
      <a:accent3>
        <a:srgbClr val="A5A5A5"/>
      </a:accent3>
      <a:accent4>
        <a:srgbClr val="F9B820"/>
      </a:accent4>
      <a:accent5>
        <a:srgbClr val="8F2F86"/>
      </a:accent5>
      <a:accent6>
        <a:srgbClr val="84B818"/>
      </a:accent6>
      <a:hlink>
        <a:srgbClr val="0563C1"/>
      </a:hlink>
      <a:folHlink>
        <a:srgbClr val="F17527"/>
      </a:folHlink>
    </a:clrScheme>
    <a:fontScheme name="Active Navigation 2015-16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ive Navigation 2015-16 Office Theme" id="{4653B995-F766-4316-B24F-2BC2FE7DD957}" vid="{79FED292-86BE-47BC-9371-92848D3A617F}"/>
    </a:ext>
  </a:extLst>
</a:theme>
</file>

<file path=ppt/theme/theme2.xml><?xml version="1.0" encoding="utf-8"?>
<a:theme xmlns:a="http://schemas.openxmlformats.org/drawingml/2006/main" name="Info Mgr">
  <a:themeElements>
    <a:clrScheme name="Active Navigation 2015-16">
      <a:dk1>
        <a:srgbClr val="292929"/>
      </a:dk1>
      <a:lt1>
        <a:sysClr val="window" lastClr="FFFFFF"/>
      </a:lt1>
      <a:dk2>
        <a:srgbClr val="2A3644"/>
      </a:dk2>
      <a:lt2>
        <a:srgbClr val="E7E6E6"/>
      </a:lt2>
      <a:accent1>
        <a:srgbClr val="013D6B"/>
      </a:accent1>
      <a:accent2>
        <a:srgbClr val="BD0C26"/>
      </a:accent2>
      <a:accent3>
        <a:srgbClr val="A5A5A5"/>
      </a:accent3>
      <a:accent4>
        <a:srgbClr val="F9B820"/>
      </a:accent4>
      <a:accent5>
        <a:srgbClr val="8F2F86"/>
      </a:accent5>
      <a:accent6>
        <a:srgbClr val="84B818"/>
      </a:accent6>
      <a:hlink>
        <a:srgbClr val="0563C1"/>
      </a:hlink>
      <a:folHlink>
        <a:srgbClr val="F17527"/>
      </a:folHlink>
    </a:clrScheme>
    <a:fontScheme name="Active Navigation 2013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ive Navigation 2013 New" id="{8EE7D35F-0C4F-4397-AB02-49C9C6581839}" vid="{4CEB5CC6-8FB8-4E59-B328-A5BFF61F6D7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2304</Words>
  <Application>Microsoft Office PowerPoint</Application>
  <PresentationFormat>Widescreen</PresentationFormat>
  <Paragraphs>305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Segoe UI</vt:lpstr>
      <vt:lpstr>Active Navigation 2015-16 Office Theme</vt:lpstr>
      <vt:lpstr>Info Mgr</vt:lpstr>
      <vt:lpstr>Information Manager Starter</vt:lpstr>
      <vt:lpstr>Process and Role Overview</vt:lpstr>
      <vt:lpstr>Working with Reports</vt:lpstr>
      <vt:lpstr>RP1 Key Concepts 1</vt:lpstr>
      <vt:lpstr>RP1 Key Concepts 2</vt:lpstr>
      <vt:lpstr>RP1 Add an Area of Interest</vt:lpstr>
      <vt:lpstr>RP1 Generate a Report</vt:lpstr>
      <vt:lpstr>RP1 Explore a Report Chart</vt:lpstr>
      <vt:lpstr>RP3 Close Look at a Report Chart</vt:lpstr>
      <vt:lpstr>RP3 Close Look at a File List</vt:lpstr>
      <vt:lpstr>RP3 Close Look at a Container List</vt:lpstr>
      <vt:lpstr>RP3 Close Look at a Metadata Preview</vt:lpstr>
      <vt:lpstr>RP3 Simple Container Reports</vt:lpstr>
      <vt:lpstr>RP3 Filtered Container Report 1</vt:lpstr>
      <vt:lpstr>RP3 Filtered Container Report 2</vt:lpstr>
      <vt:lpstr>RP3 Container Report Review</vt:lpstr>
      <vt:lpstr>Delete and Migration Actions</vt:lpstr>
      <vt:lpstr>AC2 Key Concepts</vt:lpstr>
      <vt:lpstr>AC2 Select Files for Deletion</vt:lpstr>
      <vt:lpstr>AC2 Confirm Files for Deletion</vt:lpstr>
      <vt:lpstr>AC2 Delete Files 1</vt:lpstr>
      <vt:lpstr>AC2 Delete Files 2</vt:lpstr>
      <vt:lpstr>AC3 Key Concepts</vt:lpstr>
      <vt:lpstr>AC3 Select Files for Migration</vt:lpstr>
      <vt:lpstr>AC3 Confirm Files for Migration</vt:lpstr>
      <vt:lpstr>AC3 Migrate Files 1</vt:lpstr>
      <vt:lpstr>AC3 Migrate Files 2</vt:lpstr>
      <vt:lpstr>AC3 Migration: Destination Structure</vt:lpstr>
      <vt:lpstr>Duplication</vt:lpstr>
      <vt:lpstr>RP2 Generate a Duplicates Report</vt:lpstr>
      <vt:lpstr>RP2 Review a Duplicates Report</vt:lpstr>
      <vt:lpstr>AC2 Delete Files (Duplicates)</vt:lpstr>
      <vt:lpstr>AC4 Markup Files in Bulk</vt:lpstr>
      <vt:lpstr>AC4 Markup Files Individually</vt:lpstr>
      <vt:lpstr>Reviewing New Metadata</vt:lpstr>
      <vt:lpstr>RP3 Export File Level Results 1</vt:lpstr>
      <vt:lpstr>RP3 Export File Level Results 2</vt:lpstr>
      <vt:lpstr>RP3 Review Exported File Data</vt:lpstr>
      <vt:lpstr>Information Manager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Manager Starter</dc:title>
  <dc:creator>Rich Hale</dc:creator>
  <cp:lastModifiedBy>Rich Hale</cp:lastModifiedBy>
  <cp:revision>2</cp:revision>
  <dcterms:created xsi:type="dcterms:W3CDTF">2017-08-21T20:58:04Z</dcterms:created>
  <dcterms:modified xsi:type="dcterms:W3CDTF">2017-08-21T20:58:06Z</dcterms:modified>
</cp:coreProperties>
</file>