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8" r:id="rId2"/>
    <p:sldId id="259" r:id="rId3"/>
    <p:sldId id="260" r:id="rId4"/>
    <p:sldId id="261" r:id="rId5"/>
    <p:sldId id="263" r:id="rId6"/>
    <p:sldId id="262" r:id="rId7"/>
    <p:sldId id="26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D6B"/>
    <a:srgbClr val="2A3644"/>
    <a:srgbClr val="8F2F86"/>
    <a:srgbClr val="BD0C26"/>
    <a:srgbClr val="F9B820"/>
    <a:srgbClr val="84B818"/>
    <a:srgbClr val="2A36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714" autoAdjust="0"/>
  </p:normalViewPr>
  <p:slideViewPr>
    <p:cSldViewPr snapToGrid="0">
      <p:cViewPr varScale="1">
        <p:scale>
          <a:sx n="89" d="100"/>
          <a:sy n="89" d="100"/>
        </p:scale>
        <p:origin x="4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9" d="100"/>
          <a:sy n="69" d="100"/>
        </p:scale>
        <p:origin x="3082" y="7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3B74D-33AA-491A-A021-F5AF46C35C50}" type="datetimeFigureOut">
              <a:rPr lang="en-US" smtClean="0"/>
              <a:t>29-Sep-16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5DCA3E-14C9-478E-A143-AB15DB1F64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728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D01846-F050-473B-8315-49C8F0FBE4AE}" type="datetimeFigureOut">
              <a:rPr lang="en-GB" smtClean="0"/>
              <a:t>29/09/2016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007F06-3FB6-4C94-9072-887FD6D30E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3859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007F06-3FB6-4C94-9072-887FD6D30E9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56532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007F06-3FB6-4C94-9072-887FD6D30E9B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4220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PPT_cover1.jp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15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5649" y="2069431"/>
            <a:ext cx="11001065" cy="2475233"/>
          </a:xfrm>
          <a:noFill/>
        </p:spPr>
        <p:txBody>
          <a:bodyPr anchor="b">
            <a:normAutofit/>
          </a:bodyPr>
          <a:lstStyle>
            <a:lvl1pPr algn="l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5649" y="4591940"/>
            <a:ext cx="11001065" cy="909804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800" b="0">
                <a:solidFill>
                  <a:schemeClr val="accent4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12" name="Picture 11" descr="ActiveNavigation_ononelines_cmyk_rev.eps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081" y="337599"/>
            <a:ext cx="4574185" cy="399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9121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7604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able Placeholder 3"/>
          <p:cNvSpPr>
            <a:spLocks noGrp="1"/>
          </p:cNvSpPr>
          <p:nvPr>
            <p:ph type="tbl" sz="quarter" idx="10"/>
          </p:nvPr>
        </p:nvSpPr>
        <p:spPr>
          <a:xfrm>
            <a:off x="252413" y="1304925"/>
            <a:ext cx="11682412" cy="4838700"/>
          </a:xfrm>
        </p:spPr>
        <p:txBody>
          <a:bodyPr/>
          <a:lstStyle/>
          <a:p>
            <a:r>
              <a:rPr lang="en-US"/>
              <a:t>Click icon to add table</a:t>
            </a:r>
          </a:p>
        </p:txBody>
      </p:sp>
      <p:graphicFrame>
        <p:nvGraphicFramePr>
          <p:cNvPr id="5" name="Content Placeholder 3"/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21006168"/>
              </p:ext>
            </p:extLst>
          </p:nvPr>
        </p:nvGraphicFramePr>
        <p:xfrm>
          <a:off x="252413" y="1335088"/>
          <a:ext cx="11682913" cy="48479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558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270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34909">
                <a:tc>
                  <a:txBody>
                    <a:bodyPr/>
                    <a:lstStyle/>
                    <a:p>
                      <a:pPr algn="r"/>
                      <a:r>
                        <a:rPr lang="en-GB" sz="2000" b="1" dirty="0">
                          <a:latin typeface="+mj-lt"/>
                        </a:rPr>
                        <a:t>Heading</a:t>
                      </a:r>
                      <a:endParaRPr lang="en-US" sz="2000" b="1" dirty="0">
                        <a:latin typeface="+mj-lt"/>
                      </a:endParaRPr>
                    </a:p>
                  </a:txBody>
                  <a:tcPr marL="90000" marR="90000" marT="90000" marB="46800">
                    <a:lnT w="38100" cap="flat" cmpd="sng" algn="ctr">
                      <a:solidFill>
                        <a:srgbClr val="0C255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C255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000" b="0" dirty="0">
                          <a:latin typeface="+mj-lt"/>
                        </a:rPr>
                        <a:t>Text</a:t>
                      </a:r>
                      <a:r>
                        <a:rPr lang="en-GB" sz="2000" b="0" baseline="0" dirty="0">
                          <a:latin typeface="+mj-lt"/>
                        </a:rPr>
                        <a:t> points</a:t>
                      </a:r>
                      <a:endParaRPr lang="en-US" sz="2000" b="0" dirty="0">
                        <a:latin typeface="+mj-lt"/>
                      </a:endParaRPr>
                    </a:p>
                  </a:txBody>
                  <a:tcPr marL="90000" marR="90000" marT="90000" marB="46800">
                    <a:lnT w="38100" cap="flat" cmpd="sng" algn="ctr">
                      <a:solidFill>
                        <a:srgbClr val="0C255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C255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4909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1" dirty="0">
                        <a:latin typeface="+mj-lt"/>
                      </a:endParaRPr>
                    </a:p>
                  </a:txBody>
                  <a:tcPr marL="90000" marR="90000" marT="90000" marB="46800">
                    <a:lnT w="12700" cap="flat" cmpd="sng" algn="ctr">
                      <a:solidFill>
                        <a:srgbClr val="0C255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C255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2000" b="0" dirty="0">
                        <a:latin typeface="+mj-lt"/>
                      </a:endParaRPr>
                    </a:p>
                  </a:txBody>
                  <a:tcPr marL="90000" marR="90000" marT="90000" marB="46800">
                    <a:lnT w="12700" cap="flat" cmpd="sng" algn="ctr">
                      <a:solidFill>
                        <a:srgbClr val="0C255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C255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8909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0000" marR="90000" marT="90000" marB="46800">
                    <a:lnT w="12700" cap="flat" cmpd="sng" algn="ctr">
                      <a:solidFill>
                        <a:srgbClr val="0C255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C255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2000" b="0" baseline="0" dirty="0">
                        <a:latin typeface="+mj-lt"/>
                      </a:endParaRPr>
                    </a:p>
                  </a:txBody>
                  <a:tcPr marL="90000" marR="90000" marT="90000" marB="46800">
                    <a:lnT w="12700" cap="flat" cmpd="sng" algn="ctr">
                      <a:solidFill>
                        <a:srgbClr val="0C255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C255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8909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0000" marR="90000" marT="90000" marB="46800">
                    <a:lnT w="12700" cap="flat" cmpd="sng" algn="ctr">
                      <a:solidFill>
                        <a:srgbClr val="0C255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2000" b="0" baseline="0" dirty="0">
                        <a:latin typeface="+mj-lt"/>
                      </a:endParaRPr>
                    </a:p>
                  </a:txBody>
                  <a:tcPr marL="90000" marR="90000" marT="90000" marB="46800">
                    <a:lnT w="12700" cap="flat" cmpd="sng" algn="ctr">
                      <a:solidFill>
                        <a:srgbClr val="0C255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3707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2663" y="1323975"/>
            <a:ext cx="5767137" cy="48529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323975"/>
            <a:ext cx="5763126" cy="48529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4598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3949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93909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663" y="365125"/>
            <a:ext cx="11682663" cy="7794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2663" y="1335505"/>
            <a:ext cx="11682663" cy="48414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pic>
        <p:nvPicPr>
          <p:cNvPr id="5" name="Picture 4" descr="ppt-strip.jpg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48090"/>
            <a:ext cx="12192000" cy="509910"/>
          </a:xfrm>
          <a:prstGeom prst="rect">
            <a:avLst/>
          </a:prstGeom>
        </p:spPr>
      </p:pic>
      <p:pic>
        <p:nvPicPr>
          <p:cNvPr id="6" name="Picture 5" descr="ActiveNavigation_ononelines_cmyk_rev.eps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663" y="6498581"/>
            <a:ext cx="2393719" cy="208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7675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6" r:id="rId3"/>
    <p:sldLayoutId id="2147483652" r:id="rId4"/>
    <p:sldLayoutId id="2147483654" r:id="rId5"/>
    <p:sldLayoutId id="2147483655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b="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support.activenavigation.com/hc/en-gb/articles/200738982-Active-Navigation-Discovery-Center-Installation-Guide" TargetMode="External"/><Relationship Id="rId2" Type="http://schemas.openxmlformats.org/officeDocument/2006/relationships/hyperlink" Target="http://support.activenavigation.com/hc/en-gb/articles/210549629-Active-Navigation-Discovery-Center-Release-4-3-10-0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support.activenavigation.com/hc/en-gb/categories/200071851-Knowledge-Base" TargetMode="External"/><Relationship Id="rId4" Type="http://schemas.openxmlformats.org/officeDocument/2006/relationships/hyperlink" Target="http://support.activenavigation.com/hc/en-gb/sections/200184132-Installatio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Discovery Center Tech Spec Overview</a:t>
            </a:r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Updated for R4.3.10</a:t>
            </a:r>
          </a:p>
          <a:p>
            <a:r>
              <a:rPr lang="en-US" dirty="0"/>
              <a:t>See Installation Guide for full details</a:t>
            </a:r>
          </a:p>
        </p:txBody>
      </p:sp>
    </p:spTree>
    <p:extLst>
      <p:ext uri="{BB962C8B-B14F-4D97-AF65-F5344CB8AC3E}">
        <p14:creationId xmlns:p14="http://schemas.microsoft.com/office/powerpoint/2010/main" val="3444125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Host Requirements for 50TB* Content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half" idx="1"/>
          </p:nvPr>
        </p:nvSpPr>
        <p:spPr>
          <a:xfrm>
            <a:off x="252663" y="1323975"/>
            <a:ext cx="6718981" cy="4852988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Application server</a:t>
            </a:r>
          </a:p>
          <a:p>
            <a:pPr lvl="1"/>
            <a:r>
              <a:rPr lang="en-US" dirty="0"/>
              <a:t>Windows 2012 or 2008 R2 with IIS</a:t>
            </a:r>
          </a:p>
          <a:p>
            <a:pPr lvl="1"/>
            <a:r>
              <a:rPr lang="en-US" dirty="0"/>
              <a:t>4 CPU cores and 8 GB RAM</a:t>
            </a:r>
          </a:p>
          <a:p>
            <a:pPr lvl="1"/>
            <a:r>
              <a:rPr lang="en-US" dirty="0"/>
              <a:t>100 GB free disk for OS and Discovery Center</a:t>
            </a:r>
          </a:p>
          <a:p>
            <a:pPr lvl="1"/>
            <a:r>
              <a:rPr lang="en-US" dirty="0"/>
              <a:t>Join to domain for production deployment</a:t>
            </a:r>
          </a:p>
          <a:p>
            <a:pPr lvl="0"/>
            <a:r>
              <a:rPr lang="en-US" dirty="0"/>
              <a:t>Database server</a:t>
            </a:r>
          </a:p>
          <a:p>
            <a:pPr lvl="1"/>
            <a:r>
              <a:rPr lang="en-US" dirty="0"/>
              <a:t>SQL Server 2014, 2012 or 2008 R2  </a:t>
            </a:r>
          </a:p>
          <a:p>
            <a:pPr lvl="1"/>
            <a:r>
              <a:rPr lang="en-US" dirty="0"/>
              <a:t>SQL Server analysis services</a:t>
            </a:r>
          </a:p>
          <a:p>
            <a:pPr lvl="1"/>
            <a:r>
              <a:rPr lang="en-US" dirty="0"/>
              <a:t>4 CPU cores and 8 GB RAM</a:t>
            </a:r>
          </a:p>
          <a:p>
            <a:pPr lvl="1"/>
            <a:r>
              <a:rPr lang="en-US" dirty="0"/>
              <a:t>400 GB database storage</a:t>
            </a:r>
          </a:p>
          <a:p>
            <a:pPr lvl="0"/>
            <a:r>
              <a:rPr lang="en-US" dirty="0"/>
              <a:t>Option to install SQL server on application server and combine above specifications</a:t>
            </a:r>
          </a:p>
          <a:p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6751529" y="6001510"/>
            <a:ext cx="544047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600" dirty="0"/>
              <a:t>*optionally reduce requirements for content less than 50TB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7177414" y="1323975"/>
            <a:ext cx="4684734" cy="4456787"/>
            <a:chOff x="7177414" y="1323975"/>
            <a:chExt cx="4684734" cy="4456787"/>
          </a:xfrm>
        </p:grpSpPr>
        <p:grpSp>
          <p:nvGrpSpPr>
            <p:cNvPr id="17" name="Group 16"/>
            <p:cNvGrpSpPr/>
            <p:nvPr/>
          </p:nvGrpSpPr>
          <p:grpSpPr>
            <a:xfrm>
              <a:off x="7328765" y="1763037"/>
              <a:ext cx="4363235" cy="3861149"/>
              <a:chOff x="5719171" y="1618987"/>
              <a:chExt cx="4363235" cy="3861149"/>
            </a:xfrm>
          </p:grpSpPr>
          <p:sp>
            <p:nvSpPr>
              <p:cNvPr id="16" name="Rectangle 15"/>
              <p:cNvSpPr/>
              <p:nvPr/>
            </p:nvSpPr>
            <p:spPr>
              <a:xfrm>
                <a:off x="5719171" y="1618987"/>
                <a:ext cx="2039656" cy="3861149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Application Server</a:t>
                </a:r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8042750" y="1618987"/>
                <a:ext cx="2039656" cy="3861149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SQL Server</a:t>
                </a:r>
              </a:p>
            </p:txBody>
          </p:sp>
          <p:sp>
            <p:nvSpPr>
              <p:cNvPr id="5" name="Rectangle 4"/>
              <p:cNvSpPr/>
              <p:nvPr/>
            </p:nvSpPr>
            <p:spPr>
              <a:xfrm>
                <a:off x="5974914" y="2110635"/>
                <a:ext cx="1528175" cy="1490597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Discovery Center</a:t>
                </a:r>
              </a:p>
            </p:txBody>
          </p:sp>
          <p:sp>
            <p:nvSpPr>
              <p:cNvPr id="6" name="Flowchart: Magnetic Disk 5"/>
              <p:cNvSpPr/>
              <p:nvPr/>
            </p:nvSpPr>
            <p:spPr>
              <a:xfrm>
                <a:off x="8298492" y="2110635"/>
                <a:ext cx="1528175" cy="1490597"/>
              </a:xfrm>
              <a:prstGeom prst="flowChartMagneticDisk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Index Database</a:t>
                </a:r>
              </a:p>
            </p:txBody>
          </p:sp>
          <p:sp>
            <p:nvSpPr>
              <p:cNvPr id="7" name="Flowchart: Magnetic Disk 6"/>
              <p:cNvSpPr/>
              <p:nvPr/>
            </p:nvSpPr>
            <p:spPr>
              <a:xfrm>
                <a:off x="8298491" y="3821980"/>
                <a:ext cx="1528175" cy="1490597"/>
              </a:xfrm>
              <a:prstGeom prst="flowChartMagneticDisk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Reporting Database</a:t>
                </a:r>
              </a:p>
            </p:txBody>
          </p:sp>
          <p:sp>
            <p:nvSpPr>
              <p:cNvPr id="8" name="Flowchart: Magnetic Disk 7"/>
              <p:cNvSpPr/>
              <p:nvPr/>
            </p:nvSpPr>
            <p:spPr>
              <a:xfrm>
                <a:off x="5974913" y="3821980"/>
                <a:ext cx="1528175" cy="1490597"/>
              </a:xfrm>
              <a:prstGeom prst="flowChartMagneticDisk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Application Storage</a:t>
                </a: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8636820" y="2166486"/>
                <a:ext cx="85151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solidFill>
                      <a:schemeClr val="bg1"/>
                    </a:solidFill>
                  </a:rPr>
                  <a:t>400GB</a:t>
                </a: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8636819" y="3890965"/>
                <a:ext cx="85151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solidFill>
                      <a:schemeClr val="bg1"/>
                    </a:solidFill>
                  </a:rPr>
                  <a:t>100GB</a:t>
                </a: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6313242" y="3890965"/>
                <a:ext cx="85151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solidFill>
                      <a:schemeClr val="bg1"/>
                    </a:solidFill>
                  </a:rPr>
                  <a:t>100GB</a:t>
                </a:r>
              </a:p>
            </p:txBody>
          </p:sp>
          <p:pic>
            <p:nvPicPr>
              <p:cNvPr id="15" name="Picture 14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093994" y="2193833"/>
                <a:ext cx="892217" cy="341985"/>
              </a:xfrm>
              <a:prstGeom prst="rect">
                <a:avLst/>
              </a:prstGeom>
            </p:spPr>
          </p:pic>
        </p:grpSp>
        <p:sp>
          <p:nvSpPr>
            <p:cNvPr id="21" name="Rectangle 20"/>
            <p:cNvSpPr/>
            <p:nvPr/>
          </p:nvSpPr>
          <p:spPr>
            <a:xfrm>
              <a:off x="7177414" y="1323975"/>
              <a:ext cx="4684734" cy="4456787"/>
            </a:xfrm>
            <a:prstGeom prst="rect">
              <a:avLst/>
            </a:prstGeom>
            <a:noFill/>
            <a:ln>
              <a:solidFill>
                <a:schemeClr val="accent1"/>
              </a:solidFill>
              <a:prstDash val="lg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Optionally installed on same host server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563284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Accounts and Permissions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Installing administrator account</a:t>
            </a:r>
          </a:p>
          <a:p>
            <a:pPr lvl="1"/>
            <a:r>
              <a:rPr lang="en-US" dirty="0"/>
              <a:t>Administrator rights for the application server</a:t>
            </a:r>
          </a:p>
          <a:p>
            <a:pPr lvl="1"/>
            <a:r>
              <a:rPr lang="en-US" dirty="0"/>
              <a:t>Sysadmin* rights to SQL Server instance and Administrator for SQL Server Analysis Services instance</a:t>
            </a:r>
          </a:p>
          <a:p>
            <a:r>
              <a:rPr lang="en-US" dirty="0"/>
              <a:t>Scheduler service account (</a:t>
            </a:r>
            <a:r>
              <a:rPr lang="en-US" dirty="0" err="1"/>
              <a:t>eg</a:t>
            </a:r>
            <a:r>
              <a:rPr lang="en-US" dirty="0"/>
              <a:t> </a:t>
            </a:r>
            <a:r>
              <a:rPr lang="en-US" i="1" dirty="0" err="1"/>
              <a:t>ANScheduler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Configured to “Log on as a Service” right for application server</a:t>
            </a:r>
          </a:p>
          <a:p>
            <a:r>
              <a:rPr lang="en-US" dirty="0"/>
              <a:t>Web application service account (</a:t>
            </a:r>
            <a:r>
              <a:rPr lang="en-US" dirty="0" err="1"/>
              <a:t>eg</a:t>
            </a:r>
            <a:r>
              <a:rPr lang="en-US" dirty="0"/>
              <a:t> </a:t>
            </a:r>
            <a:r>
              <a:rPr lang="en-US" i="1" dirty="0" err="1"/>
              <a:t>ANWebApp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Optionally applied to IIS application pool for Discovery Center web application</a:t>
            </a:r>
          </a:p>
          <a:p>
            <a:r>
              <a:rPr lang="en-US" dirty="0"/>
              <a:t>Service accounts will be granted permissions during installation</a:t>
            </a:r>
          </a:p>
          <a:p>
            <a:pPr lvl="1"/>
            <a:r>
              <a:rPr lang="en-US" dirty="0"/>
              <a:t>Rights to read and write to index database and process reporting databases</a:t>
            </a:r>
          </a:p>
          <a:p>
            <a:pPr lvl="1"/>
            <a:r>
              <a:rPr lang="en-US" dirty="0"/>
              <a:t>Update and manage IIS application folders</a:t>
            </a:r>
          </a:p>
        </p:txBody>
      </p:sp>
      <p:sp>
        <p:nvSpPr>
          <p:cNvPr id="4" name="Rectangle 3"/>
          <p:cNvSpPr/>
          <p:nvPr/>
        </p:nvSpPr>
        <p:spPr>
          <a:xfrm>
            <a:off x="6323555" y="6007685"/>
            <a:ext cx="593316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*Sysadmin rights to SQL Server can be revoked after installation</a:t>
            </a:r>
          </a:p>
        </p:txBody>
      </p:sp>
    </p:spTree>
    <p:extLst>
      <p:ext uri="{BB962C8B-B14F-4D97-AF65-F5344CB8AC3E}">
        <p14:creationId xmlns:p14="http://schemas.microsoft.com/office/powerpoint/2010/main" val="2344148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Granting Access to Content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Discovery Center must have access to content</a:t>
            </a:r>
          </a:p>
          <a:p>
            <a:pPr lvl="1"/>
            <a:r>
              <a:rPr lang="en-US" dirty="0"/>
              <a:t>Discovery and analysis requires read access</a:t>
            </a:r>
          </a:p>
          <a:p>
            <a:pPr lvl="1"/>
            <a:r>
              <a:rPr lang="en-US" dirty="0"/>
              <a:t>Actions require read/write/delete access</a:t>
            </a:r>
          </a:p>
          <a:p>
            <a:pPr lvl="1"/>
            <a:r>
              <a:rPr lang="en-US" dirty="0"/>
              <a:t>Consult Active Navigation support for additional steps for SharePoint or Exchange</a:t>
            </a:r>
          </a:p>
          <a:p>
            <a:endParaRPr lang="en-US" dirty="0"/>
          </a:p>
          <a:p>
            <a:r>
              <a:rPr lang="en-US" dirty="0"/>
              <a:t>Either grant these rights to the Scheduler Service account </a:t>
            </a:r>
          </a:p>
          <a:p>
            <a:pPr marL="0" indent="0">
              <a:buNone/>
            </a:pPr>
            <a:r>
              <a:rPr lang="en-US" dirty="0"/>
              <a:t>or</a:t>
            </a:r>
          </a:p>
          <a:p>
            <a:r>
              <a:rPr lang="en-US" dirty="0"/>
              <a:t>Apply other/existing accounts with necessary rights through the Discovery Center interface</a:t>
            </a:r>
          </a:p>
        </p:txBody>
      </p:sp>
    </p:spTree>
    <p:extLst>
      <p:ext uri="{BB962C8B-B14F-4D97-AF65-F5344CB8AC3E}">
        <p14:creationId xmlns:p14="http://schemas.microsoft.com/office/powerpoint/2010/main" val="10094078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Discovery Center Users and Roles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Local server administrator</a:t>
            </a:r>
          </a:p>
          <a:p>
            <a:pPr lvl="1"/>
            <a:r>
              <a:rPr lang="en-US" dirty="0"/>
              <a:t>By default, granted the System Administrator role</a:t>
            </a:r>
          </a:p>
          <a:p>
            <a:pPr lvl="1"/>
            <a:r>
              <a:rPr lang="en-US" dirty="0"/>
              <a:t>Optionally granted all other roles</a:t>
            </a:r>
          </a:p>
          <a:p>
            <a:r>
              <a:rPr lang="en-US" dirty="0"/>
              <a:t>Discovery Center users are granted roles after installation</a:t>
            </a:r>
          </a:p>
          <a:p>
            <a:pPr lvl="1"/>
            <a:r>
              <a:rPr lang="en-US" dirty="0"/>
              <a:t>Windows accounts are mapped to user roles</a:t>
            </a:r>
          </a:p>
          <a:p>
            <a:pPr lvl="1"/>
            <a:r>
              <a:rPr lang="en-US" dirty="0"/>
              <a:t>Windows groups may be used for convenience</a:t>
            </a:r>
          </a:p>
          <a:p>
            <a:r>
              <a:rPr lang="en-US" dirty="0"/>
              <a:t>Users access Discovery Center on log on using their existing Windows credentials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System Administrator</a:t>
            </a:r>
          </a:p>
          <a:p>
            <a:pPr lvl="1"/>
            <a:r>
              <a:rPr lang="en-US" dirty="0"/>
              <a:t>Manages system settings</a:t>
            </a:r>
          </a:p>
          <a:p>
            <a:pPr lvl="1"/>
            <a:r>
              <a:rPr lang="en-US" dirty="0"/>
              <a:t>Controls how Discovery Center interacts with environment</a:t>
            </a:r>
          </a:p>
          <a:p>
            <a:r>
              <a:rPr lang="en-US" dirty="0"/>
              <a:t>AN Administrator</a:t>
            </a:r>
          </a:p>
          <a:p>
            <a:pPr lvl="1"/>
            <a:r>
              <a:rPr lang="en-US" dirty="0"/>
              <a:t>Manages metadata rules and indexing</a:t>
            </a:r>
          </a:p>
          <a:p>
            <a:pPr lvl="1"/>
            <a:r>
              <a:rPr lang="en-US" dirty="0"/>
              <a:t>Often combined with System Administrator</a:t>
            </a:r>
          </a:p>
          <a:p>
            <a:r>
              <a:rPr lang="en-US" dirty="0"/>
              <a:t>Information Manager</a:t>
            </a:r>
          </a:p>
          <a:p>
            <a:pPr lvl="1"/>
            <a:r>
              <a:rPr lang="en-US" dirty="0"/>
              <a:t>Reviews content reports</a:t>
            </a:r>
          </a:p>
          <a:p>
            <a:pPr lvl="1"/>
            <a:r>
              <a:rPr lang="en-US" dirty="0"/>
              <a:t>Actions (delete/migrate) content</a:t>
            </a:r>
          </a:p>
          <a:p>
            <a:r>
              <a:rPr lang="en-US" dirty="0"/>
              <a:t>Reviewer</a:t>
            </a:r>
          </a:p>
          <a:p>
            <a:pPr lvl="1"/>
            <a:r>
              <a:rPr lang="en-US" dirty="0"/>
              <a:t>Reviews content reports but cannot action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159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Notes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000" dirty="0">
                <a:solidFill>
                  <a:schemeClr val="accent1"/>
                </a:solidFill>
              </a:rPr>
              <a:t>Configuring for SSL</a:t>
            </a:r>
          </a:p>
          <a:p>
            <a:r>
              <a:rPr lang="en-US" dirty="0"/>
              <a:t>Before installation</a:t>
            </a:r>
          </a:p>
          <a:p>
            <a:pPr lvl="1"/>
            <a:r>
              <a:rPr lang="en-US" dirty="0"/>
              <a:t>Ensure a valid SSL certificate is created</a:t>
            </a:r>
          </a:p>
          <a:p>
            <a:pPr lvl="1"/>
            <a:r>
              <a:rPr lang="en-US" dirty="0"/>
              <a:t>Create IIS website with https binding</a:t>
            </a:r>
          </a:p>
          <a:p>
            <a:pPr lvl="1"/>
            <a:r>
              <a:rPr lang="en-US" dirty="0"/>
              <a:t>Apply above certificate</a:t>
            </a:r>
          </a:p>
          <a:p>
            <a:r>
              <a:rPr lang="en-US" dirty="0"/>
              <a:t>At installation time chose option to install to the existing site </a:t>
            </a:r>
          </a:p>
          <a:p>
            <a:r>
              <a:rPr lang="en-US" dirty="0"/>
              <a:t>All SSL configuration will take place as part of the installation process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000" dirty="0">
                <a:solidFill>
                  <a:schemeClr val="accent1"/>
                </a:solidFill>
              </a:rPr>
              <a:t>Ports in Use</a:t>
            </a:r>
          </a:p>
          <a:p>
            <a:r>
              <a:rPr lang="en-US" dirty="0"/>
              <a:t>Discovery Center</a:t>
            </a:r>
          </a:p>
          <a:p>
            <a:pPr lvl="1"/>
            <a:r>
              <a:rPr lang="en-US" dirty="0"/>
              <a:t>http: 805 TCP</a:t>
            </a:r>
          </a:p>
          <a:p>
            <a:pPr lvl="1"/>
            <a:r>
              <a:rPr lang="en-US" dirty="0"/>
              <a:t>https: 443</a:t>
            </a:r>
          </a:p>
          <a:p>
            <a:r>
              <a:rPr lang="en-US" dirty="0"/>
              <a:t>SQL Server</a:t>
            </a:r>
          </a:p>
          <a:p>
            <a:pPr lvl="1"/>
            <a:r>
              <a:rPr lang="en-US" dirty="0"/>
              <a:t>Remote index database: 1433 TCP</a:t>
            </a:r>
          </a:p>
          <a:p>
            <a:pPr lvl="1"/>
            <a:r>
              <a:rPr lang="en-US" dirty="0"/>
              <a:t>Remote reporting database: 2382 TCP</a:t>
            </a:r>
          </a:p>
          <a:p>
            <a:r>
              <a:rPr lang="en-US" dirty="0"/>
              <a:t>Connection to content</a:t>
            </a:r>
          </a:p>
          <a:p>
            <a:pPr lvl="1"/>
            <a:r>
              <a:rPr lang="en-US" dirty="0"/>
              <a:t>File server CIFS/SMB: 445 TCP</a:t>
            </a:r>
          </a:p>
          <a:p>
            <a:pPr lvl="1"/>
            <a:r>
              <a:rPr lang="en-US" dirty="0"/>
              <a:t>SharePoint http/s as configured</a:t>
            </a:r>
          </a:p>
          <a:p>
            <a:r>
              <a:rPr lang="en-US" dirty="0"/>
              <a:t>Other Windows protocols</a:t>
            </a:r>
          </a:p>
          <a:p>
            <a:pPr lvl="1"/>
            <a:r>
              <a:rPr lang="en-US" dirty="0"/>
              <a:t>NetBIOS name recognition: 137/139 TCP, 137/138 UDP</a:t>
            </a:r>
          </a:p>
          <a:p>
            <a:pPr lvl="1"/>
            <a:r>
              <a:rPr lang="en-US" dirty="0"/>
              <a:t>DNS: 53 TCP, 53 UDP</a:t>
            </a:r>
          </a:p>
        </p:txBody>
      </p:sp>
    </p:spTree>
    <p:extLst>
      <p:ext uri="{BB962C8B-B14F-4D97-AF65-F5344CB8AC3E}">
        <p14:creationId xmlns:p14="http://schemas.microsoft.com/office/powerpoint/2010/main" val="25655197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References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Active Navigation Support </a:t>
            </a:r>
            <a:r>
              <a:rPr lang="en-GB" dirty="0" err="1"/>
              <a:t>Center</a:t>
            </a:r>
            <a:r>
              <a:rPr lang="en-GB" dirty="0"/>
              <a:t>:</a:t>
            </a:r>
          </a:p>
          <a:p>
            <a:pPr lvl="1"/>
            <a:r>
              <a:rPr lang="en-GB" dirty="0"/>
              <a:t>Product downloads: </a:t>
            </a:r>
            <a:r>
              <a:rPr lang="en-GB" dirty="0">
                <a:hlinkClick r:id="rId2"/>
              </a:rPr>
              <a:t>http://support.activenavigation.com/hc/en-gb/articles/210549629-Active-Navigation-Discovery-Center-Release-4-3-10-0</a:t>
            </a:r>
            <a:endParaRPr lang="en-GB" dirty="0"/>
          </a:p>
          <a:p>
            <a:pPr lvl="1"/>
            <a:r>
              <a:rPr lang="en-GB" dirty="0"/>
              <a:t>Installation Guide: </a:t>
            </a:r>
            <a:r>
              <a:rPr lang="en-GB" dirty="0">
                <a:hlinkClick r:id="rId3"/>
              </a:rPr>
              <a:t>http://support.activenavigation.com/hc/en-gb/articles/200738982-Active-Navigation-Discovery-Center-Installation-Guide</a:t>
            </a:r>
            <a:endParaRPr lang="en-GB" dirty="0"/>
          </a:p>
          <a:p>
            <a:pPr lvl="1"/>
            <a:r>
              <a:rPr lang="en-GB" dirty="0"/>
              <a:t>Searchable installation knowledge base: </a:t>
            </a:r>
            <a:r>
              <a:rPr lang="en-GB" dirty="0">
                <a:hlinkClick r:id="rId4"/>
              </a:rPr>
              <a:t>http://support.activenavigation.com/hc/en-gb/sections/200184132-Installation</a:t>
            </a:r>
            <a:endParaRPr lang="en-GB" dirty="0"/>
          </a:p>
          <a:p>
            <a:pPr lvl="1"/>
            <a:r>
              <a:rPr lang="en-GB" dirty="0"/>
              <a:t>Knowledge base all articles: </a:t>
            </a:r>
            <a:r>
              <a:rPr lang="en-GB" dirty="0">
                <a:hlinkClick r:id="rId5"/>
              </a:rPr>
              <a:t>http://support.activenavigation.com/hc/en-gb/categories/200071851-Knowledge-Base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51171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ctive Navigation 2015-16">
      <a:dk1>
        <a:srgbClr val="292929"/>
      </a:dk1>
      <a:lt1>
        <a:sysClr val="window" lastClr="FFFFFF"/>
      </a:lt1>
      <a:dk2>
        <a:srgbClr val="2A3644"/>
      </a:dk2>
      <a:lt2>
        <a:srgbClr val="E7E6E6"/>
      </a:lt2>
      <a:accent1>
        <a:srgbClr val="013D6B"/>
      </a:accent1>
      <a:accent2>
        <a:srgbClr val="BD0C26"/>
      </a:accent2>
      <a:accent3>
        <a:srgbClr val="A5A5A5"/>
      </a:accent3>
      <a:accent4>
        <a:srgbClr val="F9B820"/>
      </a:accent4>
      <a:accent5>
        <a:srgbClr val="8F2F86"/>
      </a:accent5>
      <a:accent6>
        <a:srgbClr val="84B818"/>
      </a:accent6>
      <a:hlink>
        <a:srgbClr val="0563C1"/>
      </a:hlink>
      <a:folHlink>
        <a:srgbClr val="F17527"/>
      </a:folHlink>
    </a:clrScheme>
    <a:fontScheme name="Active Navigation 2015-16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tive Navigation 2016-17" id="{A11118CD-15F7-4FAB-83BD-750268ED3F85}" vid="{03949CAC-C0E3-4DCD-848D-2AFE7F1A98C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Active Navigation 2016-17</Template>
  <TotalTime>84</TotalTime>
  <Words>458</Words>
  <Application>Microsoft Office PowerPoint</Application>
  <PresentationFormat>Widescreen</PresentationFormat>
  <Paragraphs>95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Segoe UI</vt:lpstr>
      <vt:lpstr>Office Theme</vt:lpstr>
      <vt:lpstr>Discovery Center Tech Spec Overview</vt:lpstr>
      <vt:lpstr>Host Requirements for 50TB* Content</vt:lpstr>
      <vt:lpstr>System Accounts and Permissions</vt:lpstr>
      <vt:lpstr>Granting Access to Content</vt:lpstr>
      <vt:lpstr>Discovery Center Users and Roles</vt:lpstr>
      <vt:lpstr>Other Notes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 Hale</dc:creator>
  <cp:lastModifiedBy>Rich Hale</cp:lastModifiedBy>
  <cp:revision>11</cp:revision>
  <dcterms:created xsi:type="dcterms:W3CDTF">2016-09-19T19:36:08Z</dcterms:created>
  <dcterms:modified xsi:type="dcterms:W3CDTF">2016-09-29T14:33:50Z</dcterms:modified>
</cp:coreProperties>
</file>