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5767137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000"/>
            <a:ext cx="5763126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6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3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4" y="252000"/>
            <a:ext cx="9650216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46800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600" y="990000"/>
            <a:ext cx="68724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5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40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over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ctiveNavigation_ononelines_cmyk_rev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1" y="337599"/>
            <a:ext cx="4574185" cy="399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48" y="2069431"/>
            <a:ext cx="10494000" cy="2475233"/>
          </a:xfrm>
          <a:noFill/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648" y="4591940"/>
            <a:ext cx="10494000" cy="909804"/>
          </a:xfrm>
          <a:noFill/>
        </p:spPr>
        <p:txBody>
          <a:bodyPr/>
          <a:lstStyle>
            <a:lvl1pPr marL="0" indent="0" algn="l">
              <a:buNone/>
              <a:defRPr sz="2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9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403594" y="47625"/>
            <a:ext cx="1140903" cy="984408"/>
            <a:chOff x="10100345" y="1488847"/>
            <a:chExt cx="1140903" cy="98440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10100345" y="1488847"/>
              <a:ext cx="1140903" cy="984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10100345" y="1688913"/>
              <a:ext cx="1136695" cy="740148"/>
              <a:chOff x="7510860" y="1640774"/>
              <a:chExt cx="1136695" cy="740148"/>
            </a:xfrm>
          </p:grpSpPr>
          <p:sp>
            <p:nvSpPr>
              <p:cNvPr id="8" name="TextBox 6"/>
              <p:cNvSpPr txBox="1"/>
              <p:nvPr userDrawn="1"/>
            </p:nvSpPr>
            <p:spPr>
              <a:xfrm>
                <a:off x="7510860" y="2103923"/>
                <a:ext cx="11366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/>
                  <a:t>AN Admin</a:t>
                </a:r>
                <a:endParaRPr lang="en-US" sz="1200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63207" y="1640774"/>
                <a:ext cx="432000" cy="520225"/>
              </a:xfrm>
              <a:prstGeom prst="rect">
                <a:avLst/>
              </a:prstGeom>
            </p:spPr>
          </p:pic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48000" cy="63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989815"/>
            <a:ext cx="11682663" cy="5187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367386" y="320188"/>
            <a:ext cx="497741" cy="497741"/>
            <a:chOff x="2789238" y="-1092867"/>
            <a:chExt cx="914400" cy="914400"/>
          </a:xfrm>
        </p:grpSpPr>
        <p:pic>
          <p:nvPicPr>
            <p:cNvPr id="19" name="Picture 2" descr="http://actbtn.buco3.com/1/houseparty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8" b="8214"/>
            <a:stretch/>
          </p:blipFill>
          <p:spPr bwMode="auto">
            <a:xfrm>
              <a:off x="2803525" y="-1076325"/>
              <a:ext cx="900113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10" action="ppaction://hlinksldjump"/>
            </p:cNvPr>
            <p:cNvSpPr/>
            <p:nvPr userDrawn="1"/>
          </p:nvSpPr>
          <p:spPr>
            <a:xfrm>
              <a:off x="2789238" y="-1092867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ppt-stri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090"/>
            <a:ext cx="12192000" cy="509910"/>
          </a:xfrm>
          <a:prstGeom prst="rect">
            <a:avLst/>
          </a:prstGeom>
        </p:spPr>
      </p:pic>
      <p:pic>
        <p:nvPicPr>
          <p:cNvPr id="15" name="Picture 14" descr="ActiveNavigation_ononelines_cmyk_rev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6498581"/>
            <a:ext cx="2393719" cy="208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72877" y="6135669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 Center Release</a:t>
            </a:r>
            <a:r>
              <a:rPr lang="en-US" sz="1000" baseline="0" dirty="0"/>
              <a:t> 4.4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43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4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Workbench Starter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Creating and Working with Classification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288621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Working with 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Click on the Facet Browser side tab</a:t>
            </a:r>
          </a:p>
          <a:p>
            <a:r>
              <a:rPr lang="en-GB" dirty="0"/>
              <a:t>Click on the facet tab you wish to work with</a:t>
            </a:r>
          </a:p>
          <a:p>
            <a:pPr lvl="1"/>
            <a:r>
              <a:rPr lang="en-GB" dirty="0"/>
              <a:t>The facet tab shows values and the number of matched files</a:t>
            </a:r>
          </a:p>
          <a:p>
            <a:r>
              <a:rPr lang="en-GB" dirty="0"/>
              <a:t>To add a node using a facet value</a:t>
            </a:r>
          </a:p>
          <a:p>
            <a:pPr lvl="1"/>
            <a:r>
              <a:rPr lang="en-GB" dirty="0"/>
              <a:t>Right click on the facet value</a:t>
            </a:r>
          </a:p>
          <a:p>
            <a:pPr lvl="1"/>
            <a:r>
              <a:rPr lang="en-GB" dirty="0"/>
              <a:t>Click Add To Tree</a:t>
            </a:r>
          </a:p>
          <a:p>
            <a:pPr lvl="1"/>
            <a:r>
              <a:rPr lang="en-GB" dirty="0"/>
              <a:t>A node and rule will be created</a:t>
            </a:r>
          </a:p>
          <a:p>
            <a:r>
              <a:rPr lang="en-GB" dirty="0"/>
              <a:t>To add the value to an existing node</a:t>
            </a:r>
          </a:p>
          <a:p>
            <a:pPr lvl="1"/>
            <a:r>
              <a:rPr lang="en-GB" dirty="0"/>
              <a:t>Click on the node name</a:t>
            </a:r>
          </a:p>
          <a:p>
            <a:pPr lvl="1"/>
            <a:r>
              <a:rPr lang="en-GB" dirty="0"/>
              <a:t>Click on AND, OR </a:t>
            </a:r>
            <a:r>
              <a:rPr lang="en-GB" dirty="0" err="1"/>
              <a:t>or</a:t>
            </a:r>
            <a:r>
              <a:rPr lang="en-GB" dirty="0"/>
              <a:t> NOT operator</a:t>
            </a:r>
          </a:p>
          <a:p>
            <a:pPr lvl="1"/>
            <a:r>
              <a:rPr lang="en-GB" dirty="0"/>
              <a:t>Right click on the facet value</a:t>
            </a:r>
          </a:p>
          <a:p>
            <a:pPr lvl="1"/>
            <a:r>
              <a:rPr lang="en-GB" dirty="0"/>
              <a:t>Click Add to Query</a:t>
            </a:r>
          </a:p>
          <a:p>
            <a:r>
              <a:rPr lang="en-GB" dirty="0"/>
              <a:t>Repeat as necessary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0951" y="3094991"/>
            <a:ext cx="225149" cy="6330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86100" y="3264325"/>
            <a:ext cx="2621472" cy="2253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60950" y="2856645"/>
            <a:ext cx="628355" cy="2383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59774" y="4902389"/>
            <a:ext cx="1240108" cy="3434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7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Test a Node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Click on the node you wish to test and click Search</a:t>
            </a:r>
          </a:p>
          <a:p>
            <a:pPr lvl="1"/>
            <a:r>
              <a:rPr lang="en-GB" dirty="0"/>
              <a:t>Workbench will query the data source for matching files</a:t>
            </a:r>
          </a:p>
          <a:p>
            <a:pPr lvl="1"/>
            <a:r>
              <a:rPr lang="en-GB" dirty="0"/>
              <a:t>Search results will be displayed</a:t>
            </a:r>
          </a:p>
          <a:p>
            <a:pPr lvl="1"/>
            <a:r>
              <a:rPr lang="en-GB" dirty="0"/>
              <a:t>Search across large data sources takes time to execute</a:t>
            </a:r>
          </a:p>
          <a:p>
            <a:r>
              <a:rPr lang="en-GB" dirty="0"/>
              <a:t>Scroll through search results to check the right files have been returned</a:t>
            </a:r>
          </a:p>
          <a:p>
            <a:pPr lvl="1"/>
            <a:r>
              <a:rPr lang="en-GB" dirty="0"/>
              <a:t>To remove incorrect files</a:t>
            </a:r>
          </a:p>
          <a:p>
            <a:pPr lvl="2"/>
            <a:r>
              <a:rPr lang="en-GB" dirty="0"/>
              <a:t>Add new AND terms</a:t>
            </a:r>
          </a:p>
          <a:p>
            <a:pPr lvl="2"/>
            <a:r>
              <a:rPr lang="en-GB" dirty="0"/>
              <a:t>Remove unnecessary OR terms</a:t>
            </a:r>
          </a:p>
          <a:p>
            <a:pPr lvl="1"/>
            <a:r>
              <a:rPr lang="en-GB" dirty="0"/>
              <a:t>To return more files</a:t>
            </a:r>
          </a:p>
          <a:p>
            <a:pPr lvl="2"/>
            <a:r>
              <a:rPr lang="en-GB" dirty="0"/>
              <a:t>Remove unneeded AND terms</a:t>
            </a:r>
          </a:p>
          <a:p>
            <a:pPr lvl="2"/>
            <a:r>
              <a:rPr lang="en-GB" dirty="0"/>
              <a:t>Add new OR terms</a:t>
            </a:r>
          </a:p>
          <a:p>
            <a:r>
              <a:rPr lang="en-GB" dirty="0"/>
              <a:t>Repeat this process to build out an initial set of node rules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70605" y="2881412"/>
            <a:ext cx="321734" cy="1825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7824405" y="4322082"/>
            <a:ext cx="1507067" cy="519047"/>
          </a:xfrm>
          <a:prstGeom prst="wedgeRoundRectCallout">
            <a:avLst>
              <a:gd name="adj1" fmla="val -65240"/>
              <a:gd name="adj2" fmla="val -28651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These files match the node rule</a:t>
            </a:r>
          </a:p>
        </p:txBody>
      </p:sp>
    </p:spTree>
    <p:extLst>
      <p:ext uri="{BB962C8B-B14F-4D97-AF65-F5344CB8AC3E}">
        <p14:creationId xmlns:p14="http://schemas.microsoft.com/office/powerpoint/2010/main" val="329830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Refine Rules Using Drill Down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Drill down terms show how an initial node rule it might be improved</a:t>
            </a:r>
          </a:p>
          <a:p>
            <a:r>
              <a:rPr lang="en-GB" dirty="0"/>
              <a:t>Click on a node and click Search. Drill down facet values are displayed next to the search results</a:t>
            </a:r>
          </a:p>
          <a:p>
            <a:pPr lvl="1"/>
            <a:r>
              <a:rPr lang="en-GB" dirty="0"/>
              <a:t>Each selected facets has a tab</a:t>
            </a:r>
          </a:p>
          <a:p>
            <a:pPr lvl="1"/>
            <a:r>
              <a:rPr lang="en-GB" dirty="0"/>
              <a:t>Each tab shows values from only the files in the search results</a:t>
            </a:r>
          </a:p>
          <a:p>
            <a:r>
              <a:rPr lang="en-GB" dirty="0"/>
              <a:t>Review the drill down facet values</a:t>
            </a:r>
          </a:p>
          <a:p>
            <a:pPr lvl="1"/>
            <a:r>
              <a:rPr lang="en-GB" dirty="0"/>
              <a:t>Add NOT terms to exclude files with unwanted values</a:t>
            </a:r>
          </a:p>
          <a:p>
            <a:pPr lvl="1"/>
            <a:r>
              <a:rPr lang="en-GB" dirty="0"/>
              <a:t>Add OR terms to return additional files with those values</a:t>
            </a:r>
          </a:p>
          <a:p>
            <a:pPr lvl="1"/>
            <a:r>
              <a:rPr lang="en-GB" dirty="0"/>
              <a:t>Add AND terms to make the rule more precise</a:t>
            </a:r>
          </a:p>
          <a:p>
            <a:r>
              <a:rPr lang="en-GB" dirty="0"/>
              <a:t>Repeat this process to improve the results from each node in turn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70349" y="3144188"/>
            <a:ext cx="2534139" cy="26722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4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Test Classification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With all nodes tested, use coverage to test the whole classification</a:t>
            </a:r>
          </a:p>
          <a:p>
            <a:r>
              <a:rPr lang="en-GB" dirty="0"/>
              <a:t>Click Coverage</a:t>
            </a:r>
          </a:p>
          <a:p>
            <a:pPr lvl="1"/>
            <a:r>
              <a:rPr lang="en-GB" dirty="0"/>
              <a:t>Workbench will query the whole classification</a:t>
            </a:r>
          </a:p>
          <a:p>
            <a:pPr lvl="1"/>
            <a:r>
              <a:rPr lang="en-GB" dirty="0"/>
              <a:t>Complex classification and large data sources will take time to complete</a:t>
            </a:r>
          </a:p>
          <a:p>
            <a:r>
              <a:rPr lang="en-GB" dirty="0"/>
              <a:t>Results are marked against each node</a:t>
            </a:r>
          </a:p>
          <a:p>
            <a:pPr lvl="1"/>
            <a:r>
              <a:rPr lang="en-GB" dirty="0"/>
              <a:t>Blue shows the number of files that match a node</a:t>
            </a:r>
          </a:p>
          <a:p>
            <a:pPr lvl="1"/>
            <a:r>
              <a:rPr lang="en-GB" dirty="0"/>
              <a:t>Green shows the sum of files matched for all child nodes</a:t>
            </a:r>
          </a:p>
          <a:p>
            <a:r>
              <a:rPr lang="en-GB" dirty="0"/>
              <a:t>Unclassified Results shows files not matched in any node</a:t>
            </a:r>
          </a:p>
          <a:p>
            <a:pPr lvl="1"/>
            <a:r>
              <a:rPr lang="en-GB" dirty="0"/>
              <a:t>Use this tab to add more nodes and modify rules to match more files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5681"/>
            <a:ext cx="6872288" cy="477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58093" y="2875296"/>
            <a:ext cx="443971" cy="224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9377410" y="995338"/>
            <a:ext cx="1507067" cy="519047"/>
          </a:xfrm>
          <a:prstGeom prst="wedgeRoundRectCallout">
            <a:avLst>
              <a:gd name="adj1" fmla="val 51787"/>
              <a:gd name="adj2" fmla="val 9762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Sum of matches for child nodes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266208" y="3132667"/>
            <a:ext cx="1507067" cy="519047"/>
          </a:xfrm>
          <a:prstGeom prst="wedgeRoundRectCallout">
            <a:avLst>
              <a:gd name="adj1" fmla="val 27803"/>
              <a:gd name="adj2" fmla="val -132672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Matches for this node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0128" y="4721291"/>
            <a:ext cx="259016" cy="7841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4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Understanding 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Index configuration for a data source determines which facets are available</a:t>
            </a:r>
          </a:p>
          <a:p>
            <a:pPr lvl="1"/>
            <a:r>
              <a:rPr lang="en-GB" dirty="0"/>
              <a:t>Most basic metadata facets are always available</a:t>
            </a:r>
          </a:p>
          <a:p>
            <a:pPr lvl="2"/>
            <a:r>
              <a:rPr lang="en-GB" dirty="0"/>
              <a:t>Extensions, dates, age, owner, file size</a:t>
            </a:r>
          </a:p>
          <a:p>
            <a:pPr lvl="2"/>
            <a:r>
              <a:rPr lang="en-GB" dirty="0"/>
              <a:t>Folders, file names</a:t>
            </a:r>
          </a:p>
          <a:p>
            <a:pPr lvl="1"/>
            <a:r>
              <a:rPr lang="en-GB" dirty="0"/>
              <a:t>Where analysis has been completed, themes and summaries are available</a:t>
            </a:r>
          </a:p>
          <a:p>
            <a:r>
              <a:rPr lang="en-GB" dirty="0"/>
              <a:t>To use a calculated field facet</a:t>
            </a:r>
          </a:p>
          <a:p>
            <a:pPr lvl="1"/>
            <a:r>
              <a:rPr lang="en-GB" dirty="0"/>
              <a:t>Go to Discovery </a:t>
            </a:r>
            <a:r>
              <a:rPr lang="en-GB" dirty="0" err="1"/>
              <a:t>Center</a:t>
            </a:r>
            <a:r>
              <a:rPr lang="en-GB" dirty="0"/>
              <a:t> &gt; Metadata &gt; Calculated Fields</a:t>
            </a:r>
          </a:p>
          <a:p>
            <a:pPr lvl="1"/>
            <a:r>
              <a:rPr lang="en-GB" dirty="0"/>
              <a:t>Select the field you wish to use</a:t>
            </a:r>
          </a:p>
          <a:p>
            <a:pPr lvl="1"/>
            <a:r>
              <a:rPr lang="en-GB" dirty="0"/>
              <a:t>Click Edit</a:t>
            </a:r>
          </a:p>
          <a:p>
            <a:pPr lvl="1"/>
            <a:r>
              <a:rPr lang="en-GB" dirty="0"/>
              <a:t>Select the Available for classification check box </a:t>
            </a:r>
          </a:p>
          <a:p>
            <a:pPr lvl="1"/>
            <a:r>
              <a:rPr lang="en-GB" dirty="0"/>
              <a:t>Click Save</a:t>
            </a:r>
          </a:p>
          <a:p>
            <a:pPr lvl="1"/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4251" y="2539999"/>
            <a:ext cx="1232682" cy="2286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8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Special Facets and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Calculated fields provide a ‘has’ query 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credit_card_num</a:t>
            </a:r>
            <a:r>
              <a:rPr lang="en-GB" dirty="0">
                <a:solidFill>
                  <a:srgbClr val="FF0000"/>
                </a:solidFill>
              </a:rPr>
              <a:t>: “1234-5678-9876-5432”</a:t>
            </a:r>
            <a:r>
              <a:rPr lang="en-GB" dirty="0"/>
              <a:t> finds files with a specific credit card number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has_credit_card_num</a:t>
            </a:r>
            <a:r>
              <a:rPr lang="en-GB" dirty="0">
                <a:solidFill>
                  <a:srgbClr val="FF0000"/>
                </a:solidFill>
              </a:rPr>
              <a:t>: true </a:t>
            </a:r>
            <a:r>
              <a:rPr lang="en-GB" dirty="0"/>
              <a:t>finds files containing any credit card number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has_credit_card_num</a:t>
            </a:r>
            <a:r>
              <a:rPr lang="en-GB" dirty="0">
                <a:solidFill>
                  <a:srgbClr val="FF0000"/>
                </a:solidFill>
              </a:rPr>
              <a:t>: false </a:t>
            </a:r>
            <a:r>
              <a:rPr lang="en-GB" dirty="0"/>
              <a:t>finds files with no credit card number</a:t>
            </a:r>
          </a:p>
          <a:p>
            <a:r>
              <a:rPr lang="en-GB" dirty="0"/>
              <a:t>A range query can be used to match files with values in a specific range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age_by_modified</a:t>
            </a:r>
            <a:r>
              <a:rPr lang="en-GB" dirty="0">
                <a:solidFill>
                  <a:srgbClr val="FF0000"/>
                </a:solidFill>
              </a:rPr>
              <a:t>:[28 TO 999999] </a:t>
            </a:r>
            <a:r>
              <a:rPr lang="en-GB" dirty="0"/>
              <a:t>matches files with an age older than 28 days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filesize</a:t>
            </a:r>
            <a:r>
              <a:rPr lang="en-GB" dirty="0">
                <a:solidFill>
                  <a:srgbClr val="FF0000"/>
                </a:solidFill>
              </a:rPr>
              <a:t>:[0 TO 1000000000]</a:t>
            </a:r>
            <a:r>
              <a:rPr lang="en-GB" dirty="0"/>
              <a:t> matches files with size less than 1GB (1000,000,000 bytes)</a:t>
            </a:r>
          </a:p>
          <a:p>
            <a:r>
              <a:rPr lang="en-GB" dirty="0"/>
              <a:t>Workbench provides shortcut buttons for these operators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86584"/>
            <a:ext cx="6872288" cy="4594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60516" y="2921909"/>
            <a:ext cx="2307951" cy="2107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7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MD2 Example Node Rules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2413" y="990600"/>
          <a:ext cx="11682412" cy="518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591">
                  <a:extLst>
                    <a:ext uri="{9D8B030D-6E8A-4147-A177-3AD203B41FA5}">
                      <a16:colId xmlns:a16="http://schemas.microsoft.com/office/drawing/2014/main" val="3150864604"/>
                    </a:ext>
                  </a:extLst>
                </a:gridCol>
                <a:gridCol w="4744528">
                  <a:extLst>
                    <a:ext uri="{9D8B030D-6E8A-4147-A177-3AD203B41FA5}">
                      <a16:colId xmlns:a16="http://schemas.microsoft.com/office/drawing/2014/main" val="360469594"/>
                    </a:ext>
                  </a:extLst>
                </a:gridCol>
                <a:gridCol w="4119292">
                  <a:extLst>
                    <a:ext uri="{9D8B030D-6E8A-4147-A177-3AD203B41FA5}">
                      <a16:colId xmlns:a16="http://schemas.microsoft.com/office/drawing/2014/main" val="3436953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match files with a file extension from a given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extension: (.</a:t>
                      </a:r>
                      <a:r>
                        <a:rPr lang="en-US" dirty="0" err="1"/>
                        <a:t>boe</a:t>
                      </a:r>
                      <a:r>
                        <a:rPr lang="en-US" dirty="0"/>
                        <a:t> OR .box OR .</a:t>
                      </a:r>
                      <a:r>
                        <a:rPr lang="en-US" dirty="0" err="1"/>
                        <a:t>mbox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mbs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mbx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mmdf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msf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nsf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ost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pst</a:t>
                      </a:r>
                      <a:r>
                        <a:rPr lang="en-US" dirty="0"/>
                        <a:t> OR .</a:t>
                      </a:r>
                      <a:r>
                        <a:rPr lang="en-US" dirty="0" err="1"/>
                        <a:t>tbb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56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 match files between two modified 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modified_date</a:t>
                      </a:r>
                      <a:r>
                        <a:rPr lang="en-US" dirty="0"/>
                        <a:t>:[20081010 TO 20100131]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must use international date convention YYYYMMDD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65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 match files within a size range, </a:t>
                      </a:r>
                      <a:r>
                        <a:rPr lang="en-US" dirty="0" err="1"/>
                        <a:t>eg</a:t>
                      </a:r>
                      <a:r>
                        <a:rPr lang="en-US" dirty="0"/>
                        <a:t> up to 1GB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filesize</a:t>
                      </a:r>
                      <a:r>
                        <a:rPr lang="en-US" dirty="0"/>
                        <a:t>:[0 TO 1000000000]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Sizes are captured in bytes. 1,000 = 1KB, 1000,000</a:t>
                      </a:r>
                      <a:r>
                        <a:rPr lang="en-US" baseline="0" dirty="0"/>
                        <a:t> = 1MB, 1000,000,000 = 1GB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99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 match text</a:t>
                      </a:r>
                      <a:r>
                        <a:rPr lang="en-US" baseline="0" dirty="0"/>
                        <a:t> from a file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filename:("any text" OR "words" OR "match a phrase")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Single terms do not need quotes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27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 match text</a:t>
                      </a:r>
                      <a:r>
                        <a:rPr lang="en-US" baseline="0" dirty="0"/>
                        <a:t> from a folder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folders:("any text" OR "words" OR "match a phrase")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Single terms do not need quotes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70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To match a calculated field facet that has any value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has_social_security_number:true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</a:t>
                      </a:r>
                      <a:r>
                        <a:rPr lang="en-GB" baseline="0" dirty="0"/>
                        <a:t> "has" in front of any calculated field name. Always use lower case text and replace spaces with underscores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28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80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Important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Classification relies on a chain of events. When using classifications make sure you have completed the steps below</a:t>
            </a:r>
          </a:p>
          <a:p>
            <a:pPr lvl="1"/>
            <a:r>
              <a:rPr lang="en-GB" dirty="0"/>
              <a:t>Upload the classification to Discovery </a:t>
            </a:r>
            <a:r>
              <a:rPr lang="en-GB" dirty="0" err="1"/>
              <a:t>Center</a:t>
            </a:r>
            <a:r>
              <a:rPr lang="en-GB" dirty="0"/>
              <a:t> so it can be used</a:t>
            </a:r>
          </a:p>
          <a:p>
            <a:pPr lvl="1"/>
            <a:r>
              <a:rPr lang="en-GB" dirty="0"/>
              <a:t>Add the classified to a classification calculated field to capture the results</a:t>
            </a:r>
          </a:p>
          <a:p>
            <a:pPr lvl="1"/>
            <a:r>
              <a:rPr lang="en-GB" dirty="0"/>
              <a:t>Add the calculated field to an appropriate index configuration to determine where it is used</a:t>
            </a:r>
          </a:p>
          <a:p>
            <a:pPr lvl="1"/>
            <a:r>
              <a:rPr lang="en-GB" dirty="0"/>
              <a:t>Re-classify the relevant indexes to populate the results</a:t>
            </a:r>
          </a:p>
          <a:p>
            <a:pPr lvl="1"/>
            <a:endParaRPr lang="en-GB" dirty="0"/>
          </a:p>
          <a:p>
            <a:r>
              <a:rPr lang="en-GB" dirty="0"/>
              <a:t>If results don’t appear as expected, review the above steps and ensure they have been followed</a:t>
            </a:r>
          </a:p>
          <a:p>
            <a:endParaRPr lang="en-GB" dirty="0"/>
          </a:p>
          <a:p>
            <a:r>
              <a:rPr lang="en-GB" dirty="0"/>
              <a:t>Other references</a:t>
            </a:r>
          </a:p>
          <a:p>
            <a:pPr lvl="1"/>
            <a:r>
              <a:rPr lang="en-GB" dirty="0"/>
              <a:t>The Creating Custom Metadata Starter provides an overview of the above tasks</a:t>
            </a:r>
          </a:p>
          <a:p>
            <a:pPr lvl="1"/>
            <a:r>
              <a:rPr lang="en-GB" dirty="0"/>
              <a:t>Training module MD2 provides more in-depth details on classification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9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Understanding Discovery </a:t>
            </a:r>
            <a:r>
              <a:rPr lang="en-GB" dirty="0" err="1"/>
              <a:t>Center</a:t>
            </a:r>
            <a:r>
              <a:rPr lang="en-GB" dirty="0"/>
              <a:t> Workbench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Workbench enables users in the Active Navigation Administrator or Information Manager role to create, edit and test classification structures for file classification and tagging</a:t>
            </a:r>
          </a:p>
          <a:p>
            <a:r>
              <a:rPr lang="en-GB" dirty="0"/>
              <a:t>For users in the Active Navigation Administrator role, Workbench also allows then to upload and deploy classifications to Discovery </a:t>
            </a:r>
            <a:r>
              <a:rPr lang="en-GB" dirty="0" err="1"/>
              <a:t>Center</a:t>
            </a:r>
            <a:endParaRPr lang="en-GB" dirty="0"/>
          </a:p>
          <a:p>
            <a:endParaRPr lang="en-GB" dirty="0"/>
          </a:p>
          <a:p>
            <a:r>
              <a:rPr lang="en-GB" dirty="0"/>
              <a:t>Classification structures enable files to be classified and tagged against a hierarchical schema such as a file plan, taxonomy or retention schedule</a:t>
            </a:r>
          </a:p>
          <a:p>
            <a:r>
              <a:rPr lang="en-GB" dirty="0"/>
              <a:t>To be deployed, completed classification structures must be</a:t>
            </a:r>
          </a:p>
          <a:p>
            <a:pPr lvl="1"/>
            <a:r>
              <a:rPr lang="en-GB" dirty="0"/>
              <a:t>Uploaded to Discovery </a:t>
            </a:r>
            <a:r>
              <a:rPr lang="en-GB" dirty="0" err="1"/>
              <a:t>Center</a:t>
            </a:r>
            <a:endParaRPr lang="en-GB" dirty="0"/>
          </a:p>
          <a:p>
            <a:pPr lvl="1"/>
            <a:r>
              <a:rPr lang="en-GB" dirty="0"/>
              <a:t>Added to a classification calculated field</a:t>
            </a:r>
          </a:p>
          <a:p>
            <a:pPr lvl="1"/>
            <a:r>
              <a:rPr lang="en-GB" dirty="0"/>
              <a:t>The classification calculated field must then be added to the appropriate index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672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About Discovery </a:t>
            </a:r>
            <a:r>
              <a:rPr lang="en-GB" dirty="0" err="1"/>
              <a:t>Center</a:t>
            </a:r>
            <a:r>
              <a:rPr lang="en-GB" dirty="0"/>
              <a:t> Workbench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Workbench is a Windows application</a:t>
            </a:r>
          </a:p>
          <a:p>
            <a:r>
              <a:rPr lang="en-GB" dirty="0"/>
              <a:t>Workbench connects to a Discovery </a:t>
            </a:r>
            <a:r>
              <a:rPr lang="en-GB" dirty="0" err="1"/>
              <a:t>Center</a:t>
            </a:r>
            <a:r>
              <a:rPr lang="en-GB" dirty="0"/>
              <a:t> server to</a:t>
            </a:r>
          </a:p>
          <a:p>
            <a:pPr lvl="1"/>
            <a:r>
              <a:rPr lang="en-GB" dirty="0"/>
              <a:t>Load and explore facets from indexes</a:t>
            </a:r>
          </a:p>
          <a:p>
            <a:pPr lvl="1"/>
            <a:r>
              <a:rPr lang="en-GB" dirty="0"/>
              <a:t>Create classification structures from facets</a:t>
            </a:r>
          </a:p>
          <a:p>
            <a:pPr lvl="1"/>
            <a:r>
              <a:rPr lang="en-GB" dirty="0"/>
              <a:t>Test classification structures on index results</a:t>
            </a:r>
          </a:p>
          <a:p>
            <a:pPr lvl="1"/>
            <a:r>
              <a:rPr lang="en-GB" dirty="0"/>
              <a:t>Upload classification structures to and download from Discovery </a:t>
            </a:r>
            <a:r>
              <a:rPr lang="en-GB" dirty="0" err="1"/>
              <a:t>Center</a:t>
            </a:r>
            <a:endParaRPr lang="en-GB" dirty="0"/>
          </a:p>
          <a:p>
            <a:r>
              <a:rPr lang="en-GB" dirty="0"/>
              <a:t>Workbench can be used by users in the following roles</a:t>
            </a:r>
          </a:p>
          <a:p>
            <a:pPr lvl="1"/>
            <a:r>
              <a:rPr lang="en-GB" dirty="0"/>
              <a:t>Active Navigation Administrators</a:t>
            </a:r>
          </a:p>
          <a:p>
            <a:pPr lvl="1"/>
            <a:r>
              <a:rPr lang="en-GB" dirty="0"/>
              <a:t>Information Managers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0586794" y="3535085"/>
            <a:ext cx="1219201" cy="476997"/>
          </a:xfrm>
          <a:prstGeom prst="wedgeRoundRectCallout">
            <a:avLst>
              <a:gd name="adj1" fmla="val -28792"/>
              <a:gd name="adj2" fmla="val -20052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Classification 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761929" y="4966799"/>
            <a:ext cx="1219201" cy="476997"/>
          </a:xfrm>
          <a:prstGeom prst="wedgeRoundRectCallout">
            <a:avLst>
              <a:gd name="adj1" fmla="val -83398"/>
              <a:gd name="adj2" fmla="val -17260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Test results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28442" y="2066061"/>
            <a:ext cx="1219201" cy="476997"/>
          </a:xfrm>
          <a:prstGeom prst="wedgeRoundRectCallout">
            <a:avLst>
              <a:gd name="adj1" fmla="val -91981"/>
              <a:gd name="adj2" fmla="val -6286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Classification node rule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791859" y="1142985"/>
            <a:ext cx="1219201" cy="476997"/>
          </a:xfrm>
          <a:prstGeom prst="wedgeRoundRectCallout">
            <a:avLst>
              <a:gd name="adj1" fmla="val 92513"/>
              <a:gd name="adj2" fmla="val 143847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Classification node</a:t>
            </a:r>
          </a:p>
        </p:txBody>
      </p:sp>
    </p:spTree>
    <p:extLst>
      <p:ext uri="{BB962C8B-B14F-4D97-AF65-F5344CB8AC3E}">
        <p14:creationId xmlns:p14="http://schemas.microsoft.com/office/powerpoint/2010/main" val="354236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Start Discovery </a:t>
            </a:r>
            <a:r>
              <a:rPr lang="en-GB" dirty="0" err="1"/>
              <a:t>Center</a:t>
            </a:r>
            <a:r>
              <a:rPr lang="en-GB" dirty="0"/>
              <a:t>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Open the Discovery </a:t>
            </a:r>
            <a:r>
              <a:rPr lang="en-GB" dirty="0" err="1"/>
              <a:t>Center</a:t>
            </a:r>
            <a:r>
              <a:rPr lang="en-GB" dirty="0"/>
              <a:t> Workbench Application</a:t>
            </a:r>
          </a:p>
          <a:p>
            <a:pPr lvl="1"/>
            <a:r>
              <a:rPr lang="en-GB" dirty="0"/>
              <a:t>Go to Start and search for Discovery </a:t>
            </a:r>
            <a:r>
              <a:rPr lang="en-GB" dirty="0" err="1"/>
              <a:t>Center</a:t>
            </a:r>
            <a:r>
              <a:rPr lang="en-GB" dirty="0"/>
              <a:t> Workbench</a:t>
            </a:r>
          </a:p>
          <a:p>
            <a:pPr lvl="1"/>
            <a:r>
              <a:rPr lang="en-GB" dirty="0"/>
              <a:t>Locate the Discovery </a:t>
            </a:r>
            <a:r>
              <a:rPr lang="en-GB" dirty="0" err="1"/>
              <a:t>Center</a:t>
            </a:r>
            <a:r>
              <a:rPr lang="en-GB" dirty="0"/>
              <a:t> Workbench under Active Navigation start folder</a:t>
            </a:r>
          </a:p>
          <a:p>
            <a:r>
              <a:rPr lang="en-GB" dirty="0"/>
              <a:t>On start Workbench will request server connection details</a:t>
            </a:r>
          </a:p>
          <a:p>
            <a:pPr lvl="1"/>
            <a:r>
              <a:rPr lang="en-GB" dirty="0"/>
              <a:t>Enter your Discovery </a:t>
            </a:r>
            <a:r>
              <a:rPr lang="en-GB" dirty="0" err="1"/>
              <a:t>Center</a:t>
            </a:r>
            <a:r>
              <a:rPr lang="en-GB" dirty="0"/>
              <a:t> URL and click okay</a:t>
            </a:r>
          </a:p>
          <a:p>
            <a:pPr lvl="1"/>
            <a:r>
              <a:rPr lang="en-GB" dirty="0"/>
              <a:t>When challenged, enter the credentials for your Discovery </a:t>
            </a:r>
            <a:r>
              <a:rPr lang="en-GB" dirty="0" err="1"/>
              <a:t>Center</a:t>
            </a:r>
            <a:r>
              <a:rPr lang="en-GB" dirty="0"/>
              <a:t> user role</a:t>
            </a:r>
          </a:p>
          <a:p>
            <a:r>
              <a:rPr lang="en-GB" dirty="0"/>
              <a:t>Workbench will open ready for configuration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Create a New Classification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 start, Workbench will display the default node New Classification</a:t>
            </a:r>
          </a:p>
          <a:p>
            <a:r>
              <a:rPr lang="en-GB" dirty="0"/>
              <a:t>Right-click on the default node</a:t>
            </a:r>
          </a:p>
          <a:p>
            <a:pPr lvl="1"/>
            <a:r>
              <a:rPr lang="en-GB" dirty="0"/>
              <a:t>Click Rename</a:t>
            </a:r>
          </a:p>
          <a:p>
            <a:pPr lvl="1"/>
            <a:r>
              <a:rPr lang="en-GB" dirty="0"/>
              <a:t>Enter a new name for the node</a:t>
            </a:r>
          </a:p>
          <a:p>
            <a:pPr lvl="1"/>
            <a:r>
              <a:rPr lang="en-GB" dirty="0"/>
              <a:t>Press Enter</a:t>
            </a:r>
          </a:p>
          <a:p>
            <a:r>
              <a:rPr lang="en-GB" dirty="0"/>
              <a:t>Right-click on the default node</a:t>
            </a:r>
          </a:p>
          <a:p>
            <a:pPr lvl="1"/>
            <a:r>
              <a:rPr lang="en-GB" dirty="0"/>
              <a:t>Click Add Child</a:t>
            </a:r>
          </a:p>
          <a:p>
            <a:pPr lvl="1"/>
            <a:r>
              <a:rPr lang="en-GB" dirty="0"/>
              <a:t>Enter a name for the new node</a:t>
            </a:r>
          </a:p>
          <a:p>
            <a:pPr lvl="1"/>
            <a:r>
              <a:rPr lang="en-GB" dirty="0"/>
              <a:t>Press Enter</a:t>
            </a:r>
          </a:p>
          <a:p>
            <a:r>
              <a:rPr lang="en-GB" dirty="0"/>
              <a:t>Right-click on the newly added node</a:t>
            </a:r>
          </a:p>
          <a:p>
            <a:pPr lvl="1"/>
            <a:r>
              <a:rPr lang="en-GB" dirty="0"/>
              <a:t>Click Add Sibling</a:t>
            </a:r>
          </a:p>
          <a:p>
            <a:pPr lvl="1"/>
            <a:r>
              <a:rPr lang="en-GB" dirty="0"/>
              <a:t>Enter a name for the new node</a:t>
            </a:r>
          </a:p>
          <a:p>
            <a:pPr lvl="1"/>
            <a:r>
              <a:rPr lang="en-GB" dirty="0"/>
              <a:t>Press Enter</a:t>
            </a:r>
          </a:p>
          <a:p>
            <a:r>
              <a:rPr lang="en-GB" dirty="0"/>
              <a:t>Add new nodes as needed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Add a Node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Click on the node to which you wish to add the new rule</a:t>
            </a:r>
          </a:p>
          <a:p>
            <a:r>
              <a:rPr lang="en-GB" dirty="0"/>
              <a:t>Click in the Selected Node Rule text box</a:t>
            </a:r>
          </a:p>
          <a:p>
            <a:r>
              <a:rPr lang="en-GB" dirty="0"/>
              <a:t>Enter the rule</a:t>
            </a:r>
          </a:p>
          <a:p>
            <a:pPr lvl="1"/>
            <a:r>
              <a:rPr lang="en-GB" dirty="0"/>
              <a:t>A rule consists of one or more facet names, each followed by a colon and a value, enclosed in quotes</a:t>
            </a:r>
          </a:p>
          <a:p>
            <a:pPr lvl="1"/>
            <a:r>
              <a:rPr lang="en-GB" dirty="0"/>
              <a:t>Each facet must be separated by a suitable Boolean operator</a:t>
            </a:r>
          </a:p>
          <a:p>
            <a:r>
              <a:rPr lang="en-GB" dirty="0"/>
              <a:t>Click Validate to check the rule syntax</a:t>
            </a:r>
          </a:p>
          <a:p>
            <a:r>
              <a:rPr lang="en-GB" dirty="0"/>
              <a:t>Click on another node and repeat to add more rules</a:t>
            </a:r>
          </a:p>
          <a:p>
            <a:r>
              <a:rPr lang="en-GB" dirty="0"/>
              <a:t>Click File &gt; Save Classification to create a classification file and save your work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385756" y="2933492"/>
            <a:ext cx="1219201" cy="476997"/>
          </a:xfrm>
          <a:prstGeom prst="wedgeRoundRectCallout">
            <a:avLst>
              <a:gd name="adj1" fmla="val -23781"/>
              <a:gd name="adj2" fmla="val -183617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Selected node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691483" y="2214879"/>
            <a:ext cx="2435316" cy="447161"/>
          </a:xfrm>
          <a:prstGeom prst="wedgeRoundRectCallout">
            <a:avLst>
              <a:gd name="adj1" fmla="val -38043"/>
              <a:gd name="adj2" fmla="val -10536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themes: “discovery </a:t>
            </a:r>
            <a:r>
              <a:rPr lang="en-GB" sz="1400" dirty="0" err="1">
                <a:solidFill>
                  <a:schemeClr val="tx1"/>
                </a:solidFill>
              </a:rPr>
              <a:t>center</a:t>
            </a:r>
            <a:r>
              <a:rPr lang="en-GB" sz="1400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8" name="Rectangle 7"/>
          <p:cNvSpPr/>
          <p:nvPr/>
        </p:nvSpPr>
        <p:spPr>
          <a:xfrm>
            <a:off x="9460268" y="2880360"/>
            <a:ext cx="343946" cy="2327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077772" y="1690591"/>
            <a:ext cx="5121305" cy="1189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4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About Node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Node rules can be simple or very complex</a:t>
            </a:r>
          </a:p>
          <a:p>
            <a:r>
              <a:rPr lang="en-GB" dirty="0"/>
              <a:t>Facets describe what file attributes are relevant</a:t>
            </a:r>
          </a:p>
          <a:p>
            <a:pPr lvl="1"/>
            <a:r>
              <a:rPr lang="en-GB" dirty="0"/>
              <a:t>Facets are entered in lowercase without spaces</a:t>
            </a:r>
          </a:p>
          <a:p>
            <a:pPr lvl="1"/>
            <a:r>
              <a:rPr lang="en-GB" dirty="0"/>
              <a:t>Facet values are quoted precisely, within brackets for multiple value terms</a:t>
            </a:r>
          </a:p>
          <a:p>
            <a:r>
              <a:rPr lang="en-GB" dirty="0"/>
              <a:t>Boolean operators direct how the rule behaves when facet values are matched</a:t>
            </a:r>
          </a:p>
          <a:p>
            <a:pPr lvl="1"/>
            <a:r>
              <a:rPr lang="en-GB" dirty="0"/>
              <a:t>Boolean operators are entered in CAPITALS (AND, OR, NOT)</a:t>
            </a:r>
          </a:p>
          <a:p>
            <a:r>
              <a:rPr lang="en-GB" dirty="0"/>
              <a:t>Any one rule may contain no more than 1024 discrete facet values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9276" y="19153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extension: (.</a:t>
            </a:r>
            <a:r>
              <a:rPr lang="en-GB" dirty="0" err="1"/>
              <a:t>boe</a:t>
            </a:r>
            <a:r>
              <a:rPr lang="en-GB" dirty="0"/>
              <a:t> OR .box OR .</a:t>
            </a:r>
            <a:r>
              <a:rPr lang="en-GB" dirty="0" err="1"/>
              <a:t>mbox</a:t>
            </a:r>
            <a:r>
              <a:rPr lang="en-GB" dirty="0"/>
              <a:t> OR .</a:t>
            </a:r>
            <a:r>
              <a:rPr lang="en-GB" dirty="0" err="1"/>
              <a:t>mbs</a:t>
            </a:r>
            <a:r>
              <a:rPr lang="en-GB" dirty="0"/>
              <a:t> OR .</a:t>
            </a:r>
            <a:r>
              <a:rPr lang="en-GB" dirty="0" err="1"/>
              <a:t>mbx</a:t>
            </a:r>
            <a:r>
              <a:rPr lang="en-GB" dirty="0"/>
              <a:t> OR .</a:t>
            </a:r>
            <a:r>
              <a:rPr lang="en-GB" dirty="0" err="1"/>
              <a:t>mmdf</a:t>
            </a:r>
            <a:r>
              <a:rPr lang="en-GB" dirty="0"/>
              <a:t> OR .</a:t>
            </a:r>
            <a:r>
              <a:rPr lang="en-GB" dirty="0" err="1"/>
              <a:t>msf</a:t>
            </a:r>
            <a:r>
              <a:rPr lang="en-GB" dirty="0"/>
              <a:t> OR .</a:t>
            </a:r>
            <a:r>
              <a:rPr lang="en-GB" dirty="0" err="1"/>
              <a:t>nsf</a:t>
            </a:r>
            <a:r>
              <a:rPr lang="en-GB" dirty="0"/>
              <a:t> OR .</a:t>
            </a:r>
            <a:r>
              <a:rPr lang="en-GB" dirty="0" err="1"/>
              <a:t>ost</a:t>
            </a:r>
            <a:r>
              <a:rPr lang="en-GB" dirty="0"/>
              <a:t> OR .</a:t>
            </a:r>
            <a:r>
              <a:rPr lang="en-GB" dirty="0" err="1"/>
              <a:t>pst</a:t>
            </a:r>
            <a:r>
              <a:rPr lang="en-GB" dirty="0"/>
              <a:t> OR .</a:t>
            </a:r>
            <a:r>
              <a:rPr lang="en-GB" dirty="0" err="1"/>
              <a:t>tbb</a:t>
            </a:r>
            <a:r>
              <a:rPr lang="en-GB" dirty="0"/>
              <a:t>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10118" y="784556"/>
            <a:ext cx="885573" cy="514277"/>
          </a:xfrm>
          <a:prstGeom prst="wedgeRoundRectCallout">
            <a:avLst>
              <a:gd name="adj1" fmla="val -5402"/>
              <a:gd name="adj2" fmla="val 182304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64178" y="784558"/>
            <a:ext cx="983339" cy="514277"/>
          </a:xfrm>
          <a:prstGeom prst="wedgeRoundRectCallout">
            <a:avLst>
              <a:gd name="adj1" fmla="val 25109"/>
              <a:gd name="adj2" fmla="val 177271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Boolean operator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88265" y="784557"/>
            <a:ext cx="983339" cy="514277"/>
          </a:xfrm>
          <a:prstGeom prst="wedgeRoundRectCallout">
            <a:avLst>
              <a:gd name="adj1" fmla="val 25109"/>
              <a:gd name="adj2" fmla="val 177271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Facet value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9276" y="40542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((</a:t>
            </a:r>
            <a:r>
              <a:rPr lang="en-GB" dirty="0" err="1"/>
              <a:t>folders:archive</a:t>
            </a:r>
            <a:r>
              <a:rPr lang="en-GB" dirty="0"/>
              <a:t> OR </a:t>
            </a:r>
            <a:r>
              <a:rPr lang="en-GB" dirty="0" err="1"/>
              <a:t>filename:archive</a:t>
            </a:r>
            <a:r>
              <a:rPr lang="en-GB" dirty="0"/>
              <a:t>) AND </a:t>
            </a:r>
            <a:r>
              <a:rPr lang="en-GB" dirty="0" err="1"/>
              <a:t>age_by_modified</a:t>
            </a:r>
            <a:r>
              <a:rPr lang="en-GB" dirty="0"/>
              <a:t>:[365 TO 99999999]) NOT (</a:t>
            </a:r>
            <a:r>
              <a:rPr lang="en-GB" dirty="0" err="1"/>
              <a:t>filename:"Do</a:t>
            </a:r>
            <a:r>
              <a:rPr lang="en-GB" dirty="0"/>
              <a:t> not delete" OR  </a:t>
            </a:r>
            <a:r>
              <a:rPr lang="en-GB" dirty="0" err="1"/>
              <a:t>folders:"Do</a:t>
            </a:r>
            <a:r>
              <a:rPr lang="en-GB" dirty="0"/>
              <a:t> not delete")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610118" y="2903774"/>
            <a:ext cx="885573" cy="514277"/>
          </a:xfrm>
          <a:prstGeom prst="wedgeRoundRectCallout">
            <a:avLst>
              <a:gd name="adj1" fmla="val -5402"/>
              <a:gd name="adj2" fmla="val 182304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28817" y="2903774"/>
            <a:ext cx="885573" cy="514277"/>
          </a:xfrm>
          <a:prstGeom prst="wedgeRoundRectCallout">
            <a:avLst>
              <a:gd name="adj1" fmla="val -5402"/>
              <a:gd name="adj2" fmla="val 182304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668809" y="5356660"/>
            <a:ext cx="885573" cy="514277"/>
          </a:xfrm>
          <a:prstGeom prst="wedgeRoundRectCallout">
            <a:avLst>
              <a:gd name="adj1" fmla="val -18065"/>
              <a:gd name="adj2" fmla="val -181689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428817" y="5356659"/>
            <a:ext cx="885573" cy="514277"/>
          </a:xfrm>
          <a:prstGeom prst="wedgeRoundRectCallout">
            <a:avLst>
              <a:gd name="adj1" fmla="val 10184"/>
              <a:gd name="adj2" fmla="val -136400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Facet value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615576" y="3120606"/>
            <a:ext cx="1167443" cy="514277"/>
          </a:xfrm>
          <a:prstGeom prst="wedgeRoundRectCallout">
            <a:avLst>
              <a:gd name="adj1" fmla="val -94811"/>
              <a:gd name="adj2" fmla="val 20075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Facet value range</a:t>
            </a:r>
          </a:p>
        </p:txBody>
      </p:sp>
    </p:spTree>
    <p:extLst>
      <p:ext uri="{BB962C8B-B14F-4D97-AF65-F5344CB8AC3E}">
        <p14:creationId xmlns:p14="http://schemas.microsoft.com/office/powerpoint/2010/main" val="104233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Choose a Data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 Discovery </a:t>
            </a:r>
            <a:r>
              <a:rPr lang="en-GB" dirty="0" err="1"/>
              <a:t>Center</a:t>
            </a:r>
            <a:r>
              <a:rPr lang="en-GB" dirty="0"/>
              <a:t> Workbench click Choose Data Source</a:t>
            </a:r>
          </a:p>
          <a:p>
            <a:pPr lvl="1"/>
            <a:r>
              <a:rPr lang="en-GB" dirty="0"/>
              <a:t>The Available sources dialog box will appear</a:t>
            </a:r>
          </a:p>
          <a:p>
            <a:pPr lvl="1"/>
            <a:r>
              <a:rPr lang="en-GB" dirty="0"/>
              <a:t>Data sources are either indexes or areas of interest</a:t>
            </a:r>
          </a:p>
          <a:p>
            <a:r>
              <a:rPr lang="en-GB" dirty="0"/>
              <a:t>Click on an Index or Area of Interest</a:t>
            </a:r>
          </a:p>
          <a:p>
            <a:r>
              <a:rPr lang="en-GB" dirty="0"/>
              <a:t>Click Save</a:t>
            </a:r>
          </a:p>
          <a:p>
            <a:r>
              <a:rPr lang="en-GB" dirty="0"/>
              <a:t>The chosen Index or Area of Interest will be shown in the top status bar</a:t>
            </a:r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60950" y="1484034"/>
            <a:ext cx="762030" cy="224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978" y="2276414"/>
            <a:ext cx="2377770" cy="2879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2360" y="2446603"/>
            <a:ext cx="2437869" cy="27119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4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Selecting 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provides a wide range of facets</a:t>
            </a:r>
          </a:p>
          <a:p>
            <a:pPr lvl="1"/>
            <a:r>
              <a:rPr lang="en-GB" dirty="0"/>
              <a:t>Basic metadata is always available</a:t>
            </a:r>
          </a:p>
          <a:p>
            <a:pPr lvl="1"/>
            <a:r>
              <a:rPr lang="en-GB" dirty="0"/>
              <a:t>Calculated fields are optional facets</a:t>
            </a:r>
          </a:p>
          <a:p>
            <a:r>
              <a:rPr lang="en-GB" dirty="0"/>
              <a:t>Workbench Help provides details</a:t>
            </a:r>
          </a:p>
          <a:p>
            <a:r>
              <a:rPr lang="en-GB" dirty="0"/>
              <a:t>Click the Facet Browser tab and click Choose Facets</a:t>
            </a:r>
          </a:p>
          <a:p>
            <a:pPr lvl="1"/>
            <a:r>
              <a:rPr lang="en-GB" dirty="0"/>
              <a:t>The Available Facets dialog shows all basic metadata and calculated field facets</a:t>
            </a:r>
          </a:p>
          <a:p>
            <a:pPr lvl="1"/>
            <a:r>
              <a:rPr lang="en-GB" dirty="0"/>
              <a:t>Select the Values checkbox for a facet to download its values from the chosen data source</a:t>
            </a:r>
          </a:p>
          <a:p>
            <a:r>
              <a:rPr lang="en-GB" dirty="0"/>
              <a:t>Click Save</a:t>
            </a:r>
          </a:p>
          <a:p>
            <a:r>
              <a:rPr lang="en-GB" dirty="0"/>
              <a:t>Workbench will pause whilst facet values are downloaded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191681"/>
            <a:ext cx="6872288" cy="478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0950" y="3088176"/>
            <a:ext cx="225149" cy="6330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597285" y="3136202"/>
            <a:ext cx="575988" cy="1873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26" y="2253609"/>
            <a:ext cx="2353472" cy="3090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77292" y="2573618"/>
            <a:ext cx="491706" cy="25610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04905"/>
      </p:ext>
    </p:extLst>
  </p:cSld>
  <p:clrMapOvr>
    <a:masterClrMapping/>
  </p:clrMapOvr>
</p:sld>
</file>

<file path=ppt/theme/theme1.xml><?xml version="1.0" encoding="utf-8"?>
<a:theme xmlns:a="http://schemas.openxmlformats.org/drawingml/2006/main" name="AN Admin">
  <a:themeElements>
    <a:clrScheme name="Active Navigation 2015-16">
      <a:dk1>
        <a:srgbClr val="292929"/>
      </a:dk1>
      <a:lt1>
        <a:sysClr val="window" lastClr="FFFFFF"/>
      </a:lt1>
      <a:dk2>
        <a:srgbClr val="2A3644"/>
      </a:dk2>
      <a:lt2>
        <a:srgbClr val="E7E6E6"/>
      </a:lt2>
      <a:accent1>
        <a:srgbClr val="013D6B"/>
      </a:accent1>
      <a:accent2>
        <a:srgbClr val="BD0C26"/>
      </a:accent2>
      <a:accent3>
        <a:srgbClr val="A5A5A5"/>
      </a:accent3>
      <a:accent4>
        <a:srgbClr val="F9B820"/>
      </a:accent4>
      <a:accent5>
        <a:srgbClr val="8F2F86"/>
      </a:accent5>
      <a:accent6>
        <a:srgbClr val="84B818"/>
      </a:accent6>
      <a:hlink>
        <a:srgbClr val="0563C1"/>
      </a:hlink>
      <a:folHlink>
        <a:srgbClr val="F17527"/>
      </a:folHlink>
    </a:clrScheme>
    <a:fontScheme name="Active Navigation 2013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 Navigation 2013 New" id="{8EE7D35F-0C4F-4397-AB02-49C9C6581839}" vid="{4CEB5CC6-8FB8-4E59-B328-A5BFF61F6D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1604</Words>
  <Application>Microsoft Office PowerPoint</Application>
  <PresentationFormat>Widescreen</PresentationFormat>
  <Paragraphs>198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Segoe UI</vt:lpstr>
      <vt:lpstr>AN Admin</vt:lpstr>
      <vt:lpstr>Discovery Center Workbench Starter</vt:lpstr>
      <vt:lpstr>Understanding Discovery Center Workbench</vt:lpstr>
      <vt:lpstr>MD2 About Discovery Center Workbench</vt:lpstr>
      <vt:lpstr>MD2 Start Discovery Center Workbench</vt:lpstr>
      <vt:lpstr>MD2 Create a New Classification Structure</vt:lpstr>
      <vt:lpstr>MD2 Add a Node Rule</vt:lpstr>
      <vt:lpstr>MD2 About Node Rules</vt:lpstr>
      <vt:lpstr>MD2 Choose a Data Source</vt:lpstr>
      <vt:lpstr>MD2 Selecting Facets</vt:lpstr>
      <vt:lpstr>MD2 Working with Facets</vt:lpstr>
      <vt:lpstr>MD2 Test a Node Rule</vt:lpstr>
      <vt:lpstr>MD2 Refine Rules Using Drill Down Terms</vt:lpstr>
      <vt:lpstr>MD2 Test Classification Coverage</vt:lpstr>
      <vt:lpstr>MD2 Understanding Facets</vt:lpstr>
      <vt:lpstr>MD2 Special Facets and Operators</vt:lpstr>
      <vt:lpstr>MD2 Example Node Rules</vt:lpstr>
      <vt:lpstr>Important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Center Workbench Starter</dc:title>
  <dc:creator>Rich Hale</dc:creator>
  <cp:lastModifiedBy>Rich Hale</cp:lastModifiedBy>
  <cp:revision>2</cp:revision>
  <dcterms:created xsi:type="dcterms:W3CDTF">2017-08-21T20:58:07Z</dcterms:created>
  <dcterms:modified xsi:type="dcterms:W3CDTF">2017-08-21T20:58:08Z</dcterms:modified>
</cp:coreProperties>
</file>